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
  </p:notesMasterIdLst>
  <p:handoutMasterIdLst>
    <p:handoutMasterId r:id="rId4"/>
  </p:handoutMasterIdLst>
  <p:sldIdLst>
    <p:sldId id="264" r:id="rId2"/>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1F45"/>
    <a:srgbClr val="3B3B3C"/>
    <a:srgbClr val="36D3AC"/>
    <a:srgbClr val="9CEB99"/>
    <a:srgbClr val="E9E7E7"/>
    <a:srgbClr val="EDDAA9"/>
    <a:srgbClr val="F1D4CD"/>
    <a:srgbClr val="1FD353"/>
    <a:srgbClr val="1F9FD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51" autoAdjust="0"/>
    <p:restoredTop sz="96110" autoAdjust="0"/>
  </p:normalViewPr>
  <p:slideViewPr>
    <p:cSldViewPr snapToGrid="0" snapToObjects="1" showGuides="1">
      <p:cViewPr>
        <p:scale>
          <a:sx n="51" d="100"/>
          <a:sy n="51" d="100"/>
        </p:scale>
        <p:origin x="-3664" y="-536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84" d="100"/>
          <a:sy n="84" d="100"/>
        </p:scale>
        <p:origin x="382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2/27/22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hdphoto1.wdp>
</file>

<file path=ppt/media/image10.png>
</file>

<file path=ppt/media/image11.png>
</file>

<file path=ppt/media/image12.jpg>
</file>

<file path=ppt/media/image13.png>
</file>

<file path=ppt/media/image14.jpeg>
</file>

<file path=ppt/media/image15.jpg>
</file>

<file path=ppt/media/image16.jpg>
</file>

<file path=ppt/media/image17.jpg>
</file>

<file path=ppt/media/image18.jpeg>
</file>

<file path=ppt/media/image19.jpg>
</file>

<file path=ppt/media/image20.jpg>
</file>

<file path=ppt/media/image21.jpeg>
</file>

<file path=ppt/media/image22.jpg>
</file>

<file path=ppt/media/image23.jpg>
</file>

<file path=ppt/media/image24.jpeg>
</file>

<file path=ppt/media/image25.jpg>
</file>

<file path=ppt/media/image26.png>
</file>

<file path=ppt/media/image27.png>
</file>

<file path=ppt/media/image28.svg>
</file>

<file path=ppt/media/image29.png>
</file>

<file path=ppt/media/image37.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2/27/22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4800" dirty="0"/>
          </a:p>
        </p:txBody>
      </p:sp>
      <p:sp>
        <p:nvSpPr>
          <p:cNvPr id="4" name="Slide Number Placeholder 3"/>
          <p:cNvSpPr>
            <a:spLocks noGrp="1"/>
          </p:cNvSpPr>
          <p:nvPr>
            <p:ph type="sldNum" sz="quarter" idx="5"/>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2451920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ne center pane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370A77A-64D5-1B43-89BF-014AD0256F08}"/>
              </a:ext>
            </a:extLst>
          </p:cNvPr>
          <p:cNvSpPr>
            <a:spLocks noChangeAspect="1"/>
          </p:cNvSpPr>
          <p:nvPr userDrawn="1"/>
        </p:nvSpPr>
        <p:spPr>
          <a:xfrm>
            <a:off x="512166" y="508545"/>
            <a:ext cx="42871150" cy="31897791"/>
          </a:xfrm>
          <a:prstGeom prst="rect">
            <a:avLst/>
          </a:prstGeom>
          <a:solidFill>
            <a:srgbClr val="E9E7E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extLst>
    <p:ext uri="{DCECCB84-F9BA-43D5-87BE-67443E8EF086}">
      <p15:sldGuideLst xmlns:p15="http://schemas.microsoft.com/office/powerpoint/2012/main">
        <p15:guide id="2" pos="6336" userDrawn="1">
          <p15:clr>
            <a:srgbClr val="FBAE40"/>
          </p15:clr>
        </p15:guide>
        <p15:guide id="3" pos="21312" userDrawn="1">
          <p15:clr>
            <a:srgbClr val="FBAE40"/>
          </p15:clr>
        </p15:guide>
        <p15:guide id="4" pos="20736" userDrawn="1">
          <p15:clr>
            <a:srgbClr val="FBAE40"/>
          </p15:clr>
        </p15:guide>
        <p15:guide id="5" pos="27072" userDrawn="1">
          <p15:clr>
            <a:srgbClr val="FBAE40"/>
          </p15:clr>
        </p15:guide>
        <p15:guide id="6" pos="6912" userDrawn="1">
          <p15:clr>
            <a:srgbClr val="FBAE40"/>
          </p15:clr>
        </p15:guide>
        <p15:guide id="7" pos="576" userDrawn="1">
          <p15:clr>
            <a:srgbClr val="FBAE40"/>
          </p15:clr>
        </p15:guide>
        <p15:guide id="9" orient="horz" pos="1224" userDrawn="1">
          <p15:clr>
            <a:srgbClr val="FBAE40"/>
          </p15:clr>
        </p15:guide>
        <p15:guide id="10" orient="horz" pos="19488"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AE5B05C-6696-D448-8307-C2DE283F0B21}"/>
              </a:ext>
            </a:extLst>
          </p:cNvPr>
          <p:cNvSpPr/>
          <p:nvPr userDrawn="1"/>
        </p:nvSpPr>
        <p:spPr>
          <a:xfrm>
            <a:off x="35004648" y="0"/>
            <a:ext cx="8893742" cy="3291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i="1" dirty="0">
                <a:latin typeface="Lato" panose="020F0502020204030203" pitchFamily="34" charset="0"/>
                <a:cs typeface="Lato" panose="020F0502020204030203" pitchFamily="34" charset="0"/>
              </a:rPr>
              <a:t>Non-Cognitive Predictors of Student Success:</a:t>
            </a:r>
            <a:br>
              <a:rPr lang="en-US" i="1" dirty="0">
                <a:latin typeface="Lato" panose="020F0502020204030203" pitchFamily="34" charset="0"/>
                <a:cs typeface="Lato" panose="020F0502020204030203" pitchFamily="34" charset="0"/>
              </a:rPr>
            </a:br>
            <a:r>
              <a:rPr lang="en-US" i="1" dirty="0">
                <a:latin typeface="Lato" panose="020F0502020204030203" pitchFamily="34" charset="0"/>
                <a:cs typeface="Lato" panose="020F0502020204030203" pitchFamily="34" charset="0"/>
              </a:rPr>
              <a:t>A Predictive Validity Comparison Between Domestic and International Students</a:t>
            </a:r>
          </a:p>
        </p:txBody>
      </p:sp>
      <p:sp>
        <p:nvSpPr>
          <p:cNvPr id="12" name="silent presenter">
            <a:extLst>
              <a:ext uri="{FF2B5EF4-FFF2-40B4-BE49-F238E27FC236}">
                <a16:creationId xmlns:a16="http://schemas.microsoft.com/office/drawing/2014/main" id="{41F9F449-1EEA-D545-AC7F-1788878B6896}"/>
              </a:ext>
            </a:extLst>
          </p:cNvPr>
          <p:cNvSpPr/>
          <p:nvPr userDrawn="1"/>
        </p:nvSpPr>
        <p:spPr>
          <a:xfrm>
            <a:off x="1948" y="0"/>
            <a:ext cx="10259002" cy="3291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2"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hyperlink" Target="mailto:jbagley@jsu.edu" TargetMode="External"/><Relationship Id="rId18" Type="http://schemas.openxmlformats.org/officeDocument/2006/relationships/hyperlink" Target="https://cran.r-project.org/package=maxnet" TargetMode="External"/><Relationship Id="rId26" Type="http://schemas.openxmlformats.org/officeDocument/2006/relationships/image" Target="../media/image17.jpg"/><Relationship Id="rId39" Type="http://schemas.openxmlformats.org/officeDocument/2006/relationships/image" Target="../media/image30.emf"/><Relationship Id="rId21" Type="http://schemas.openxmlformats.org/officeDocument/2006/relationships/image" Target="../media/image12.jpg"/><Relationship Id="rId34" Type="http://schemas.openxmlformats.org/officeDocument/2006/relationships/image" Target="../media/image25.jpg"/><Relationship Id="rId42" Type="http://schemas.openxmlformats.org/officeDocument/2006/relationships/image" Target="../media/image33.emf"/><Relationship Id="rId7" Type="http://schemas.openxmlformats.org/officeDocument/2006/relationships/image" Target="../media/image5.emf"/><Relationship Id="rId2" Type="http://schemas.openxmlformats.org/officeDocument/2006/relationships/notesSlide" Target="../notesSlides/notesSlide1.xml"/><Relationship Id="rId16" Type="http://schemas.openxmlformats.org/officeDocument/2006/relationships/image" Target="../media/image11.png"/><Relationship Id="rId29" Type="http://schemas.openxmlformats.org/officeDocument/2006/relationships/image" Target="../media/image20.jpg"/><Relationship Id="rId1" Type="http://schemas.openxmlformats.org/officeDocument/2006/relationships/slideLayout" Target="../slideLayouts/slideLayout1.xml"/><Relationship Id="rId6" Type="http://schemas.openxmlformats.org/officeDocument/2006/relationships/image" Target="../media/image4.emf"/><Relationship Id="rId11" Type="http://schemas.openxmlformats.org/officeDocument/2006/relationships/image" Target="../media/image8.emf"/><Relationship Id="rId24" Type="http://schemas.openxmlformats.org/officeDocument/2006/relationships/image" Target="../media/image15.jpg"/><Relationship Id="rId32" Type="http://schemas.openxmlformats.org/officeDocument/2006/relationships/image" Target="../media/image23.jpg"/><Relationship Id="rId37" Type="http://schemas.openxmlformats.org/officeDocument/2006/relationships/image" Target="../media/image28.svg"/><Relationship Id="rId40" Type="http://schemas.openxmlformats.org/officeDocument/2006/relationships/image" Target="../media/image31.emf"/><Relationship Id="rId45" Type="http://schemas.openxmlformats.org/officeDocument/2006/relationships/image" Target="../media/image36.emf"/><Relationship Id="rId5" Type="http://schemas.openxmlformats.org/officeDocument/2006/relationships/image" Target="../media/image3.emf"/><Relationship Id="rId15" Type="http://schemas.microsoft.com/office/2007/relationships/hdphoto" Target="../media/hdphoto1.wdp"/><Relationship Id="rId23" Type="http://schemas.openxmlformats.org/officeDocument/2006/relationships/image" Target="../media/image14.jpeg"/><Relationship Id="rId28" Type="http://schemas.openxmlformats.org/officeDocument/2006/relationships/image" Target="../media/image19.jpg"/><Relationship Id="rId36" Type="http://schemas.openxmlformats.org/officeDocument/2006/relationships/image" Target="../media/image27.png"/><Relationship Id="rId10" Type="http://schemas.openxmlformats.org/officeDocument/2006/relationships/image" Target="../media/image7.jpg"/><Relationship Id="rId19" Type="http://schemas.openxmlformats.org/officeDocument/2006/relationships/hyperlink" Target="https://cran.r-project.org/package=dismo" TargetMode="External"/><Relationship Id="rId31" Type="http://schemas.openxmlformats.org/officeDocument/2006/relationships/image" Target="../media/image22.jpg"/><Relationship Id="rId44" Type="http://schemas.openxmlformats.org/officeDocument/2006/relationships/image" Target="../media/image35.emf"/><Relationship Id="rId4" Type="http://schemas.openxmlformats.org/officeDocument/2006/relationships/image" Target="../media/image2.emf"/><Relationship Id="rId9" Type="http://schemas.openxmlformats.org/officeDocument/2006/relationships/hyperlink" Target="https://www.gbif.org/" TargetMode="External"/><Relationship Id="rId14" Type="http://schemas.openxmlformats.org/officeDocument/2006/relationships/image" Target="../media/image10.png"/><Relationship Id="rId22" Type="http://schemas.openxmlformats.org/officeDocument/2006/relationships/image" Target="../media/image13.png"/><Relationship Id="rId27" Type="http://schemas.openxmlformats.org/officeDocument/2006/relationships/image" Target="../media/image18.jpeg"/><Relationship Id="rId30" Type="http://schemas.openxmlformats.org/officeDocument/2006/relationships/image" Target="../media/image21.jpeg"/><Relationship Id="rId35" Type="http://schemas.openxmlformats.org/officeDocument/2006/relationships/image" Target="../media/image26.png"/><Relationship Id="rId43" Type="http://schemas.openxmlformats.org/officeDocument/2006/relationships/image" Target="../media/image34.emf"/><Relationship Id="rId8" Type="http://schemas.openxmlformats.org/officeDocument/2006/relationships/image" Target="../media/image6.emf"/><Relationship Id="rId3" Type="http://schemas.openxmlformats.org/officeDocument/2006/relationships/image" Target="../media/image1.emf"/><Relationship Id="rId12" Type="http://schemas.openxmlformats.org/officeDocument/2006/relationships/image" Target="../media/image9.png"/><Relationship Id="rId17" Type="http://schemas.openxmlformats.org/officeDocument/2006/relationships/hyperlink" Target="https://cran.r-project.org/package=raster" TargetMode="External"/><Relationship Id="rId25" Type="http://schemas.openxmlformats.org/officeDocument/2006/relationships/image" Target="../media/image16.jpg"/><Relationship Id="rId33" Type="http://schemas.openxmlformats.org/officeDocument/2006/relationships/image" Target="../media/image24.jpeg"/><Relationship Id="rId38" Type="http://schemas.openxmlformats.org/officeDocument/2006/relationships/image" Target="../media/image29.png"/><Relationship Id="rId46" Type="http://schemas.openxmlformats.org/officeDocument/2006/relationships/image" Target="../media/image37.png"/><Relationship Id="rId20" Type="http://schemas.openxmlformats.org/officeDocument/2006/relationships/hyperlink" Target="http://bagleylab.com/" TargetMode="External"/><Relationship Id="rId41" Type="http://schemas.openxmlformats.org/officeDocument/2006/relationships/image" Target="../media/image32.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3" name="Rectangle 322">
            <a:extLst>
              <a:ext uri="{FF2B5EF4-FFF2-40B4-BE49-F238E27FC236}">
                <a16:creationId xmlns:a16="http://schemas.microsoft.com/office/drawing/2014/main" id="{6AA86AB5-0ACB-FC47-A0BA-F3A980A706E9}"/>
              </a:ext>
            </a:extLst>
          </p:cNvPr>
          <p:cNvSpPr/>
          <p:nvPr/>
        </p:nvSpPr>
        <p:spPr>
          <a:xfrm>
            <a:off x="10180423" y="19505081"/>
            <a:ext cx="23530354" cy="12402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23CAB1F0-E290-1448-841E-683A7DA592D4}"/>
              </a:ext>
            </a:extLst>
          </p:cNvPr>
          <p:cNvGrpSpPr>
            <a:grpSpLocks noChangeAspect="1"/>
          </p:cNvGrpSpPr>
          <p:nvPr/>
        </p:nvGrpSpPr>
        <p:grpSpPr>
          <a:xfrm>
            <a:off x="22495385" y="24066851"/>
            <a:ext cx="10789920" cy="3080039"/>
            <a:chOff x="6529940" y="13920168"/>
            <a:chExt cx="18616059" cy="5314050"/>
          </a:xfrm>
        </p:grpSpPr>
        <p:pic>
          <p:nvPicPr>
            <p:cNvPr id="53" name="Picture 52">
              <a:extLst>
                <a:ext uri="{FF2B5EF4-FFF2-40B4-BE49-F238E27FC236}">
                  <a16:creationId xmlns:a16="http://schemas.microsoft.com/office/drawing/2014/main" id="{2664501C-8D95-F44E-A4A7-8D63AD9061D4}"/>
                </a:ext>
              </a:extLst>
            </p:cNvPr>
            <p:cNvPicPr>
              <a:picLocks noChangeAspect="1"/>
            </p:cNvPicPr>
            <p:nvPr/>
          </p:nvPicPr>
          <p:blipFill rotWithShape="1">
            <a:blip r:embed="rId3">
              <a:extLst>
                <a:ext uri="{28A0092B-C50C-407E-A947-70E740481C1C}">
                  <a14:useLocalDpi xmlns:a14="http://schemas.microsoft.com/office/drawing/2010/main" val="0"/>
                </a:ext>
              </a:extLst>
            </a:blip>
            <a:srcRect l="4315" t="10333" b="6645"/>
            <a:stretch/>
          </p:blipFill>
          <p:spPr>
            <a:xfrm>
              <a:off x="19021439" y="13920168"/>
              <a:ext cx="6124560" cy="5314050"/>
            </a:xfrm>
            <a:prstGeom prst="rect">
              <a:avLst/>
            </a:prstGeom>
          </p:spPr>
        </p:pic>
        <p:pic>
          <p:nvPicPr>
            <p:cNvPr id="55" name="Picture 54">
              <a:extLst>
                <a:ext uri="{FF2B5EF4-FFF2-40B4-BE49-F238E27FC236}">
                  <a16:creationId xmlns:a16="http://schemas.microsoft.com/office/drawing/2014/main" id="{9756A841-3683-1146-99AA-4A5F2EE4CC15}"/>
                </a:ext>
              </a:extLst>
            </p:cNvPr>
            <p:cNvPicPr>
              <a:picLocks noChangeAspect="1"/>
            </p:cNvPicPr>
            <p:nvPr/>
          </p:nvPicPr>
          <p:blipFill rotWithShape="1">
            <a:blip r:embed="rId4">
              <a:extLst>
                <a:ext uri="{28A0092B-C50C-407E-A947-70E740481C1C}">
                  <a14:useLocalDpi xmlns:a14="http://schemas.microsoft.com/office/drawing/2010/main" val="0"/>
                </a:ext>
              </a:extLst>
            </a:blip>
            <a:srcRect l="3844" t="10333" b="6645"/>
            <a:stretch/>
          </p:blipFill>
          <p:spPr>
            <a:xfrm>
              <a:off x="6529940" y="13920168"/>
              <a:ext cx="6154709" cy="5314050"/>
            </a:xfrm>
            <a:prstGeom prst="rect">
              <a:avLst/>
            </a:prstGeom>
          </p:spPr>
        </p:pic>
        <p:pic>
          <p:nvPicPr>
            <p:cNvPr id="57" name="Picture 56">
              <a:extLst>
                <a:ext uri="{FF2B5EF4-FFF2-40B4-BE49-F238E27FC236}">
                  <a16:creationId xmlns:a16="http://schemas.microsoft.com/office/drawing/2014/main" id="{0A9C76FF-09C9-5848-95A3-2EDD0A1027FA}"/>
                </a:ext>
              </a:extLst>
            </p:cNvPr>
            <p:cNvPicPr>
              <a:picLocks noChangeAspect="1"/>
            </p:cNvPicPr>
            <p:nvPr/>
          </p:nvPicPr>
          <p:blipFill rotWithShape="1">
            <a:blip r:embed="rId5">
              <a:extLst>
                <a:ext uri="{28A0092B-C50C-407E-A947-70E740481C1C}">
                  <a14:useLocalDpi xmlns:a14="http://schemas.microsoft.com/office/drawing/2010/main" val="0"/>
                </a:ext>
              </a:extLst>
            </a:blip>
            <a:srcRect t="10333" b="6645"/>
            <a:stretch/>
          </p:blipFill>
          <p:spPr>
            <a:xfrm>
              <a:off x="12386934" y="13920168"/>
              <a:ext cx="6400801" cy="5314050"/>
            </a:xfrm>
            <a:prstGeom prst="rect">
              <a:avLst/>
            </a:prstGeom>
          </p:spPr>
        </p:pic>
      </p:grpSp>
      <p:grpSp>
        <p:nvGrpSpPr>
          <p:cNvPr id="42" name="Group 41">
            <a:extLst>
              <a:ext uri="{FF2B5EF4-FFF2-40B4-BE49-F238E27FC236}">
                <a16:creationId xmlns:a16="http://schemas.microsoft.com/office/drawing/2014/main" id="{01200B7F-24AA-EA4D-9E66-C5B8A425D4E0}"/>
              </a:ext>
            </a:extLst>
          </p:cNvPr>
          <p:cNvGrpSpPr>
            <a:grpSpLocks noChangeAspect="1"/>
          </p:cNvGrpSpPr>
          <p:nvPr/>
        </p:nvGrpSpPr>
        <p:grpSpPr>
          <a:xfrm>
            <a:off x="22352846" y="27580926"/>
            <a:ext cx="10940900" cy="3151482"/>
            <a:chOff x="7093961" y="13850848"/>
            <a:chExt cx="18782147" cy="5410121"/>
          </a:xfrm>
        </p:grpSpPr>
        <p:pic>
          <p:nvPicPr>
            <p:cNvPr id="26" name="Picture 25">
              <a:extLst>
                <a:ext uri="{FF2B5EF4-FFF2-40B4-BE49-F238E27FC236}">
                  <a16:creationId xmlns:a16="http://schemas.microsoft.com/office/drawing/2014/main" id="{6B9F4CF0-01AD-644C-B376-0A1547697AFD}"/>
                </a:ext>
              </a:extLst>
            </p:cNvPr>
            <p:cNvPicPr>
              <a:picLocks noChangeAspect="1"/>
            </p:cNvPicPr>
            <p:nvPr/>
          </p:nvPicPr>
          <p:blipFill rotWithShape="1">
            <a:blip r:embed="rId6">
              <a:extLst>
                <a:ext uri="{28A0092B-C50C-407E-A947-70E740481C1C}">
                  <a14:useLocalDpi xmlns:a14="http://schemas.microsoft.com/office/drawing/2010/main" val="0"/>
                </a:ext>
              </a:extLst>
            </a:blip>
            <a:srcRect t="10333" b="6645"/>
            <a:stretch/>
          </p:blipFill>
          <p:spPr>
            <a:xfrm>
              <a:off x="19475308" y="13920168"/>
              <a:ext cx="6400800" cy="5314050"/>
            </a:xfrm>
            <a:prstGeom prst="rect">
              <a:avLst/>
            </a:prstGeom>
          </p:spPr>
        </p:pic>
        <p:pic>
          <p:nvPicPr>
            <p:cNvPr id="34" name="Picture 33">
              <a:extLst>
                <a:ext uri="{FF2B5EF4-FFF2-40B4-BE49-F238E27FC236}">
                  <a16:creationId xmlns:a16="http://schemas.microsoft.com/office/drawing/2014/main" id="{CA5E8FE9-936B-AB4F-A02A-8D4045E29214}"/>
                </a:ext>
              </a:extLst>
            </p:cNvPr>
            <p:cNvPicPr>
              <a:picLocks noChangeAspect="1"/>
            </p:cNvPicPr>
            <p:nvPr/>
          </p:nvPicPr>
          <p:blipFill rotWithShape="1">
            <a:blip r:embed="rId7">
              <a:extLst>
                <a:ext uri="{28A0092B-C50C-407E-A947-70E740481C1C}">
                  <a14:useLocalDpi xmlns:a14="http://schemas.microsoft.com/office/drawing/2010/main" val="0"/>
                </a:ext>
              </a:extLst>
            </a:blip>
            <a:srcRect t="9392" b="6228"/>
            <a:stretch/>
          </p:blipFill>
          <p:spPr>
            <a:xfrm>
              <a:off x="7093961" y="13860012"/>
              <a:ext cx="6400800" cy="5400956"/>
            </a:xfrm>
            <a:prstGeom prst="rect">
              <a:avLst/>
            </a:prstGeom>
          </p:spPr>
        </p:pic>
        <p:pic>
          <p:nvPicPr>
            <p:cNvPr id="40" name="Picture 39">
              <a:extLst>
                <a:ext uri="{FF2B5EF4-FFF2-40B4-BE49-F238E27FC236}">
                  <a16:creationId xmlns:a16="http://schemas.microsoft.com/office/drawing/2014/main" id="{C29E8D89-87DC-E543-9A97-B9E3F9A9753C}"/>
                </a:ext>
              </a:extLst>
            </p:cNvPr>
            <p:cNvPicPr>
              <a:picLocks noChangeAspect="1"/>
            </p:cNvPicPr>
            <p:nvPr/>
          </p:nvPicPr>
          <p:blipFill rotWithShape="1">
            <a:blip r:embed="rId8">
              <a:extLst>
                <a:ext uri="{28A0092B-C50C-407E-A947-70E740481C1C}">
                  <a14:useLocalDpi xmlns:a14="http://schemas.microsoft.com/office/drawing/2010/main" val="0"/>
                </a:ext>
              </a:extLst>
            </a:blip>
            <a:srcRect t="9249" b="6228"/>
            <a:stretch/>
          </p:blipFill>
          <p:spPr>
            <a:xfrm>
              <a:off x="13165914" y="13850848"/>
              <a:ext cx="6400800" cy="5410121"/>
            </a:xfrm>
            <a:prstGeom prst="rect">
              <a:avLst/>
            </a:prstGeom>
          </p:spPr>
        </p:pic>
      </p:grpSp>
      <p:cxnSp>
        <p:nvCxnSpPr>
          <p:cNvPr id="173" name="Straight Connector 172">
            <a:extLst>
              <a:ext uri="{FF2B5EF4-FFF2-40B4-BE49-F238E27FC236}">
                <a16:creationId xmlns:a16="http://schemas.microsoft.com/office/drawing/2014/main" id="{03FEFEB9-877F-5247-BDA0-BD973AD492C5}"/>
              </a:ext>
            </a:extLst>
          </p:cNvPr>
          <p:cNvCxnSpPr>
            <a:cxnSpLocks/>
          </p:cNvCxnSpPr>
          <p:nvPr/>
        </p:nvCxnSpPr>
        <p:spPr>
          <a:xfrm rot="16200000">
            <a:off x="30986232" y="5002063"/>
            <a:ext cx="5987937"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sp>
        <p:nvSpPr>
          <p:cNvPr id="347" name="Rectangle 346">
            <a:extLst>
              <a:ext uri="{FF2B5EF4-FFF2-40B4-BE49-F238E27FC236}">
                <a16:creationId xmlns:a16="http://schemas.microsoft.com/office/drawing/2014/main" id="{049CA656-285C-8F48-A56C-F3900B21E6D9}"/>
              </a:ext>
            </a:extLst>
          </p:cNvPr>
          <p:cNvSpPr/>
          <p:nvPr/>
        </p:nvSpPr>
        <p:spPr>
          <a:xfrm>
            <a:off x="35657479" y="8997000"/>
            <a:ext cx="7236945" cy="58279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TextBox 347">
            <a:extLst>
              <a:ext uri="{FF2B5EF4-FFF2-40B4-BE49-F238E27FC236}">
                <a16:creationId xmlns:a16="http://schemas.microsoft.com/office/drawing/2014/main" id="{E9144CE7-6EA0-4D4D-83ED-99279874709F}"/>
              </a:ext>
            </a:extLst>
          </p:cNvPr>
          <p:cNvSpPr txBox="1"/>
          <p:nvPr/>
        </p:nvSpPr>
        <p:spPr>
          <a:xfrm>
            <a:off x="36113269" y="9076306"/>
            <a:ext cx="6369225" cy="3740383"/>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future directions</a:t>
            </a:r>
          </a:p>
          <a:p>
            <a:pPr marL="571500" indent="-571500">
              <a:lnSpc>
                <a:spcPct val="120000"/>
              </a:lnSpc>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Run ENMs using other </a:t>
            </a:r>
            <a:r>
              <a:rPr lang="en-US" sz="2400" b="1" dirty="0">
                <a:solidFill>
                  <a:srgbClr val="3B3B3C"/>
                </a:solidFill>
                <a:latin typeface="Lato" panose="020F0502020204030203" pitchFamily="34" charset="0"/>
                <a:cs typeface="Segoe UI" panose="020B0502040204020203" pitchFamily="34" charset="0"/>
              </a:rPr>
              <a:t>global circulation models (GCMs) </a:t>
            </a:r>
            <a:r>
              <a:rPr lang="en-US" sz="2400" dirty="0">
                <a:solidFill>
                  <a:srgbClr val="3B3B3C"/>
                </a:solidFill>
                <a:latin typeface="Lato" panose="020F0502020204030203" pitchFamily="34" charset="0"/>
                <a:cs typeface="Segoe UI" panose="020B0502040204020203" pitchFamily="34" charset="0"/>
              </a:rPr>
              <a:t>&amp; IPCC representative concentration pathways (e.g. RCP v8.5).</a:t>
            </a:r>
          </a:p>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Additional model evaluation and tuning.</a:t>
            </a:r>
          </a:p>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Field-based validation </a:t>
            </a:r>
            <a:r>
              <a:rPr lang="en-US" sz="2400" dirty="0">
                <a:solidFill>
                  <a:srgbClr val="3B3B3C"/>
                </a:solidFill>
                <a:latin typeface="Lato" panose="020F0502020204030203" pitchFamily="34" charset="0"/>
                <a:cs typeface="Segoe UI" panose="020B0502040204020203" pitchFamily="34" charset="0"/>
              </a:rPr>
              <a:t>of present-day ENMs to assess suitability–abundance or suitability–fitness correlations.</a:t>
            </a:r>
          </a:p>
        </p:txBody>
      </p:sp>
      <p:sp>
        <p:nvSpPr>
          <p:cNvPr id="355" name="Rectangle 354">
            <a:extLst>
              <a:ext uri="{FF2B5EF4-FFF2-40B4-BE49-F238E27FC236}">
                <a16:creationId xmlns:a16="http://schemas.microsoft.com/office/drawing/2014/main" id="{9090E6CF-FFB3-034B-B1C2-7ED71D97BFB7}"/>
              </a:ext>
            </a:extLst>
          </p:cNvPr>
          <p:cNvSpPr/>
          <p:nvPr/>
        </p:nvSpPr>
        <p:spPr>
          <a:xfrm>
            <a:off x="34823464" y="13182908"/>
            <a:ext cx="8070960" cy="21565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Rectangle 321">
            <a:extLst>
              <a:ext uri="{FF2B5EF4-FFF2-40B4-BE49-F238E27FC236}">
                <a16:creationId xmlns:a16="http://schemas.microsoft.com/office/drawing/2014/main" id="{9342C0B5-6552-3446-93EC-EF7D3445A617}"/>
              </a:ext>
            </a:extLst>
          </p:cNvPr>
          <p:cNvSpPr/>
          <p:nvPr/>
        </p:nvSpPr>
        <p:spPr>
          <a:xfrm flipH="1">
            <a:off x="34263934" y="1100869"/>
            <a:ext cx="8630490" cy="7540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 name="Freeform 342">
            <a:extLst>
              <a:ext uri="{FF2B5EF4-FFF2-40B4-BE49-F238E27FC236}">
                <a16:creationId xmlns:a16="http://schemas.microsoft.com/office/drawing/2014/main" id="{E7F9C166-D395-6B42-BD0B-EDB00EBDCAB1}"/>
              </a:ext>
            </a:extLst>
          </p:cNvPr>
          <p:cNvSpPr/>
          <p:nvPr/>
        </p:nvSpPr>
        <p:spPr>
          <a:xfrm>
            <a:off x="14962846" y="7230999"/>
            <a:ext cx="19019438" cy="12824863"/>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 name="connsiteX0" fmla="*/ 789674 w 1166191"/>
              <a:gd name="connsiteY0" fmla="*/ 0 h 6397341"/>
              <a:gd name="connsiteX1" fmla="*/ 789674 w 1166191"/>
              <a:gd name="connsiteY1" fmla="*/ 5174429 h 6397341"/>
              <a:gd name="connsiteX2" fmla="*/ 1166191 w 1166191"/>
              <a:gd name="connsiteY2" fmla="*/ 5411097 h 6397341"/>
              <a:gd name="connsiteX3" fmla="*/ 0 w 1166191"/>
              <a:gd name="connsiteY3" fmla="*/ 6397341 h 6397341"/>
              <a:gd name="connsiteX0" fmla="*/ 789674 w 789674"/>
              <a:gd name="connsiteY0" fmla="*/ 0 h 6397341"/>
              <a:gd name="connsiteX1" fmla="*/ 789674 w 789674"/>
              <a:gd name="connsiteY1" fmla="*/ 5174429 h 6397341"/>
              <a:gd name="connsiteX2" fmla="*/ 251791 w 789674"/>
              <a:gd name="connsiteY2" fmla="*/ 5510970 h 6397341"/>
              <a:gd name="connsiteX3" fmla="*/ 0 w 789674"/>
              <a:gd name="connsiteY3" fmla="*/ 6397341 h 6397341"/>
              <a:gd name="connsiteX0" fmla="*/ 789674 w 789674"/>
              <a:gd name="connsiteY0" fmla="*/ 0 h 6397341"/>
              <a:gd name="connsiteX1" fmla="*/ 789674 w 789674"/>
              <a:gd name="connsiteY1" fmla="*/ 5174429 h 6397341"/>
              <a:gd name="connsiteX2" fmla="*/ 0 w 789674"/>
              <a:gd name="connsiteY2" fmla="*/ 6397341 h 6397341"/>
              <a:gd name="connsiteX0" fmla="*/ 1677570 w 1677570"/>
              <a:gd name="connsiteY0" fmla="*/ 0 h 5186384"/>
              <a:gd name="connsiteX1" fmla="*/ 1677570 w 1677570"/>
              <a:gd name="connsiteY1" fmla="*/ 5174429 h 5186384"/>
              <a:gd name="connsiteX2" fmla="*/ 0 w 1677570"/>
              <a:gd name="connsiteY2" fmla="*/ 5186384 h 5186384"/>
              <a:gd name="connsiteX0" fmla="*/ 2022126 w 2022126"/>
              <a:gd name="connsiteY0" fmla="*/ 0 h 5174429"/>
              <a:gd name="connsiteX1" fmla="*/ 2022126 w 2022126"/>
              <a:gd name="connsiteY1" fmla="*/ 5174429 h 5174429"/>
              <a:gd name="connsiteX2" fmla="*/ 0 w 2022126"/>
              <a:gd name="connsiteY2" fmla="*/ 5161415 h 5174429"/>
              <a:gd name="connsiteX0" fmla="*/ 816178 w 816178"/>
              <a:gd name="connsiteY0" fmla="*/ 0 h 5174429"/>
              <a:gd name="connsiteX1" fmla="*/ 816178 w 816178"/>
              <a:gd name="connsiteY1" fmla="*/ 5174429 h 5174429"/>
              <a:gd name="connsiteX2" fmla="*/ 0 w 816178"/>
              <a:gd name="connsiteY2" fmla="*/ 5161416 h 5174429"/>
              <a:gd name="connsiteX0" fmla="*/ 882439 w 882439"/>
              <a:gd name="connsiteY0" fmla="*/ 0 h 5186384"/>
              <a:gd name="connsiteX1" fmla="*/ 882439 w 882439"/>
              <a:gd name="connsiteY1" fmla="*/ 5174429 h 5186384"/>
              <a:gd name="connsiteX2" fmla="*/ 0 w 882439"/>
              <a:gd name="connsiteY2" fmla="*/ 5186384 h 5186384"/>
              <a:gd name="connsiteX0" fmla="*/ 1876352 w 1876352"/>
              <a:gd name="connsiteY0" fmla="*/ 0 h 5174429"/>
              <a:gd name="connsiteX1" fmla="*/ 1876352 w 1876352"/>
              <a:gd name="connsiteY1" fmla="*/ 5174429 h 5174429"/>
              <a:gd name="connsiteX2" fmla="*/ 0 w 1876352"/>
              <a:gd name="connsiteY2" fmla="*/ 5161416 h 5174429"/>
              <a:gd name="connsiteX0" fmla="*/ 1876352 w 1876352"/>
              <a:gd name="connsiteY0" fmla="*/ 0 h 5186384"/>
              <a:gd name="connsiteX1" fmla="*/ 1876352 w 1876352"/>
              <a:gd name="connsiteY1" fmla="*/ 5174429 h 5186384"/>
              <a:gd name="connsiteX2" fmla="*/ 0 w 1876352"/>
              <a:gd name="connsiteY2" fmla="*/ 5186384 h 5186384"/>
            </a:gdLst>
            <a:ahLst/>
            <a:cxnLst>
              <a:cxn ang="0">
                <a:pos x="connsiteX0" y="connsiteY0"/>
              </a:cxn>
              <a:cxn ang="0">
                <a:pos x="connsiteX1" y="connsiteY1"/>
              </a:cxn>
              <a:cxn ang="0">
                <a:pos x="connsiteX2" y="connsiteY2"/>
              </a:cxn>
            </a:cxnLst>
            <a:rect l="l" t="t" r="r" b="b"/>
            <a:pathLst>
              <a:path w="1876352" h="5186384">
                <a:moveTo>
                  <a:pt x="1876352" y="0"/>
                </a:moveTo>
                <a:lnTo>
                  <a:pt x="1876352" y="5174429"/>
                </a:lnTo>
                <a:lnTo>
                  <a:pt x="0" y="5186384"/>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TextBox 130">
            <a:extLst>
              <a:ext uri="{FF2B5EF4-FFF2-40B4-BE49-F238E27FC236}">
                <a16:creationId xmlns:a16="http://schemas.microsoft.com/office/drawing/2014/main" id="{026732A6-74CD-A44B-92DE-1D109A02C847}"/>
              </a:ext>
            </a:extLst>
          </p:cNvPr>
          <p:cNvSpPr txBox="1"/>
          <p:nvPr/>
        </p:nvSpPr>
        <p:spPr>
          <a:xfrm>
            <a:off x="34813924" y="1204339"/>
            <a:ext cx="7503865" cy="2683620"/>
          </a:xfrm>
          <a:prstGeom prst="rect">
            <a:avLst/>
          </a:prstGeom>
          <a:noFill/>
        </p:spPr>
        <p:txBody>
          <a:bodyPr wrap="square" rtlCol="0">
            <a:spAutoFit/>
          </a:bodyPr>
          <a:lstStyle/>
          <a:p>
            <a:pPr lvl="0">
              <a:lnSpc>
                <a:spcPct val="120000"/>
              </a:lnSpc>
            </a:pPr>
            <a:r>
              <a:rPr lang="en-US" sz="3600" b="1" spc="300" dirty="0">
                <a:solidFill>
                  <a:srgbClr val="D31F45"/>
                </a:solidFill>
                <a:latin typeface="Bebas Neue" panose="020B0606020202050201" pitchFamily="34" charset="77"/>
                <a:cs typeface="Segoe UI" panose="020B0502040204020203" pitchFamily="34" charset="0"/>
              </a:rPr>
              <a:t>ENM Problem</a:t>
            </a:r>
          </a:p>
          <a:p>
            <a:pPr lvl="0">
              <a:lnSpc>
                <a:spcPct val="120000"/>
              </a:lnSpc>
            </a:pPr>
            <a:r>
              <a:rPr lang="en-US" sz="3600" b="1" spc="300" dirty="0">
                <a:solidFill>
                  <a:srgbClr val="D31F45"/>
                </a:solidFill>
                <a:latin typeface="Bebas Neue" panose="020B0606020202050201" pitchFamily="34" charset="77"/>
                <a:cs typeface="Segoe UI" panose="020B0502040204020203" pitchFamily="34" charset="0"/>
              </a:rPr>
              <a:t>Formulation / </a:t>
            </a:r>
          </a:p>
          <a:p>
            <a:pPr lvl="0">
              <a:lnSpc>
                <a:spcPct val="120000"/>
              </a:lnSpc>
            </a:pPr>
            <a:r>
              <a:rPr lang="en-US" sz="3600" b="1" spc="300" dirty="0">
                <a:solidFill>
                  <a:srgbClr val="D31F45"/>
                </a:solidFill>
                <a:latin typeface="Bebas Neue" panose="020B0606020202050201" pitchFamily="34" charset="77"/>
                <a:cs typeface="Segoe UI" panose="020B0502040204020203" pitchFamily="34" charset="0"/>
              </a:rPr>
              <a:t>Workflow</a:t>
            </a:r>
          </a:p>
          <a:p>
            <a:pPr lvl="0">
              <a:lnSpc>
                <a:spcPct val="120000"/>
              </a:lnSpc>
            </a:pPr>
            <a:endParaRPr lang="en-US" sz="3600" dirty="0">
              <a:solidFill>
                <a:srgbClr val="3B3B3C"/>
              </a:solidFill>
              <a:latin typeface="Lato" panose="020F0502020204030203" pitchFamily="34" charset="0"/>
              <a:cs typeface="Segoe UI" panose="020B0502040204020203" pitchFamily="34" charset="0"/>
            </a:endParaRPr>
          </a:p>
        </p:txBody>
      </p:sp>
      <p:cxnSp>
        <p:nvCxnSpPr>
          <p:cNvPr id="32" name="Straight Connector 31">
            <a:extLst>
              <a:ext uri="{FF2B5EF4-FFF2-40B4-BE49-F238E27FC236}">
                <a16:creationId xmlns:a16="http://schemas.microsoft.com/office/drawing/2014/main" id="{1D46B6C7-FD07-334C-B354-CC80384D2A2B}"/>
              </a:ext>
            </a:extLst>
          </p:cNvPr>
          <p:cNvCxnSpPr>
            <a:cxnSpLocks noChangeAspect="1"/>
          </p:cNvCxnSpPr>
          <p:nvPr/>
        </p:nvCxnSpPr>
        <p:spPr>
          <a:xfrm>
            <a:off x="37577257" y="1548446"/>
            <a:ext cx="5212080"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sp>
        <p:nvSpPr>
          <p:cNvPr id="307" name="Rectangle 306">
            <a:extLst>
              <a:ext uri="{FF2B5EF4-FFF2-40B4-BE49-F238E27FC236}">
                <a16:creationId xmlns:a16="http://schemas.microsoft.com/office/drawing/2014/main" id="{DE463DAC-47A3-664C-80A8-55D1842FA26C}"/>
              </a:ext>
            </a:extLst>
          </p:cNvPr>
          <p:cNvSpPr/>
          <p:nvPr/>
        </p:nvSpPr>
        <p:spPr>
          <a:xfrm>
            <a:off x="1013004" y="10783802"/>
            <a:ext cx="8630490" cy="22813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Rectangle 307">
            <a:extLst>
              <a:ext uri="{FF2B5EF4-FFF2-40B4-BE49-F238E27FC236}">
                <a16:creationId xmlns:a16="http://schemas.microsoft.com/office/drawing/2014/main" id="{2C32600F-0613-2741-BEDC-24EF49738CF5}"/>
              </a:ext>
            </a:extLst>
          </p:cNvPr>
          <p:cNvSpPr/>
          <p:nvPr/>
        </p:nvSpPr>
        <p:spPr>
          <a:xfrm>
            <a:off x="1013004" y="5145500"/>
            <a:ext cx="8630490" cy="53283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Rectangle 305">
            <a:extLst>
              <a:ext uri="{FF2B5EF4-FFF2-40B4-BE49-F238E27FC236}">
                <a16:creationId xmlns:a16="http://schemas.microsoft.com/office/drawing/2014/main" id="{D343E620-C9B5-1347-B91E-DC424FDD4FA7}"/>
              </a:ext>
            </a:extLst>
          </p:cNvPr>
          <p:cNvSpPr/>
          <p:nvPr/>
        </p:nvSpPr>
        <p:spPr>
          <a:xfrm>
            <a:off x="1013004" y="13375057"/>
            <a:ext cx="8630490" cy="11541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TextBox 129">
            <a:extLst>
              <a:ext uri="{FF2B5EF4-FFF2-40B4-BE49-F238E27FC236}">
                <a16:creationId xmlns:a16="http://schemas.microsoft.com/office/drawing/2014/main" id="{90764882-66CB-E248-94C7-4503FE17B5F0}"/>
              </a:ext>
            </a:extLst>
          </p:cNvPr>
          <p:cNvSpPr txBox="1"/>
          <p:nvPr/>
        </p:nvSpPr>
        <p:spPr>
          <a:xfrm>
            <a:off x="1220028" y="5224805"/>
            <a:ext cx="8225483" cy="20074085"/>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BACKGROUND</a:t>
            </a:r>
          </a:p>
          <a:p>
            <a:pPr marL="571500" indent="-571500">
              <a:lnSpc>
                <a:spcPct val="120000"/>
              </a:lnSpc>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Sandy dune habitats of the </a:t>
            </a:r>
            <a:r>
              <a:rPr lang="en-US" sz="2400" b="1" dirty="0">
                <a:solidFill>
                  <a:srgbClr val="3B3B3C"/>
                </a:solidFill>
                <a:latin typeface="Lato" panose="020F0502020204030203" pitchFamily="34" charset="0"/>
                <a:cs typeface="Segoe UI" panose="020B0502040204020203" pitchFamily="34" charset="0"/>
              </a:rPr>
              <a:t>Northern Gulf of Mexico (NGOM)</a:t>
            </a:r>
            <a:r>
              <a:rPr lang="en-US" sz="2400" dirty="0">
                <a:solidFill>
                  <a:srgbClr val="3B3B3C"/>
                </a:solidFill>
                <a:latin typeface="Lato" panose="020F0502020204030203" pitchFamily="34" charset="0"/>
                <a:cs typeface="Segoe UI" panose="020B0502040204020203" pitchFamily="34" charset="0"/>
              </a:rPr>
              <a:t> support diverse biotic communities and provide valuable ecosystem services to humans. </a:t>
            </a:r>
          </a:p>
          <a:p>
            <a:pPr marL="571500" indent="-571500">
              <a:lnSpc>
                <a:spcPct val="120000"/>
              </a:lnSpc>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Unfortunately, </a:t>
            </a:r>
            <a:r>
              <a:rPr lang="en-US" sz="2400" b="1" dirty="0">
                <a:solidFill>
                  <a:srgbClr val="3B3B3C"/>
                </a:solidFill>
                <a:latin typeface="Lato" panose="020F0502020204030203" pitchFamily="34" charset="0"/>
                <a:cs typeface="Segoe UI" panose="020B0502040204020203" pitchFamily="34" charset="0"/>
              </a:rPr>
              <a:t>coastal dune ecosystems are declining </a:t>
            </a:r>
            <a:r>
              <a:rPr lang="en-US" sz="2400" dirty="0">
                <a:solidFill>
                  <a:srgbClr val="3B3B3C"/>
                </a:solidFill>
                <a:latin typeface="Lato" panose="020F0502020204030203" pitchFamily="34" charset="0"/>
                <a:cs typeface="Segoe UI" panose="020B0502040204020203" pitchFamily="34" charset="0"/>
              </a:rPr>
              <a:t>globally due to multiple interacting stressors, including </a:t>
            </a:r>
            <a:r>
              <a:rPr lang="en-US" sz="2400" b="1" dirty="0">
                <a:solidFill>
                  <a:srgbClr val="3B3B3C"/>
                </a:solidFill>
                <a:latin typeface="Lato" panose="020F0502020204030203" pitchFamily="34" charset="0"/>
                <a:cs typeface="Segoe UI" panose="020B0502040204020203" pitchFamily="34" charset="0"/>
              </a:rPr>
              <a:t>global climate change (GCC)</a:t>
            </a:r>
            <a:r>
              <a:rPr lang="en-US" sz="2400" baseline="30000" dirty="0">
                <a:solidFill>
                  <a:srgbClr val="3B3B3C"/>
                </a:solidFill>
                <a:latin typeface="Lato" panose="020F0502020204030203" pitchFamily="34" charset="0"/>
                <a:cs typeface="Segoe UI" panose="020B0502040204020203" pitchFamily="34" charset="0"/>
              </a:rPr>
              <a:t> </a:t>
            </a:r>
            <a:r>
              <a:rPr lang="en-US" sz="2400" b="1" baseline="30000" dirty="0">
                <a:solidFill>
                  <a:srgbClr val="3B3B3C"/>
                </a:solidFill>
                <a:latin typeface="Lato" panose="020F0502020204030203" pitchFamily="34" charset="0"/>
                <a:cs typeface="Segoe UI" panose="020B0502040204020203" pitchFamily="34" charset="0"/>
              </a:rPr>
              <a:t>1</a:t>
            </a:r>
            <a:r>
              <a:rPr lang="en-US" sz="2400" b="1" dirty="0">
                <a:solidFill>
                  <a:srgbClr val="3B3B3C"/>
                </a:solidFill>
                <a:latin typeface="Lato" panose="020F0502020204030203" pitchFamily="34" charset="0"/>
                <a:cs typeface="Segoe UI" panose="020B0502040204020203" pitchFamily="34" charset="0"/>
              </a:rPr>
              <a:t>.</a:t>
            </a:r>
          </a:p>
          <a:p>
            <a:pPr marL="571500" indent="-571500">
              <a:lnSpc>
                <a:spcPct val="120000"/>
              </a:lnSpc>
              <a:buFont typeface="Arial" panose="020B0604020202020204" pitchFamily="34" charset="0"/>
              <a:buChar char="•"/>
            </a:pPr>
            <a:r>
              <a:rPr lang="en-US" sz="2400" b="1" i="1" dirty="0">
                <a:solidFill>
                  <a:srgbClr val="3B3B3C"/>
                </a:solidFill>
                <a:latin typeface="Lato" panose="020F0502020204030203" pitchFamily="34" charset="0"/>
                <a:cs typeface="Segoe UI" panose="020B0502040204020203" pitchFamily="34" charset="0"/>
              </a:rPr>
              <a:t>Q:  How will dune plant species respond to GCC?</a:t>
            </a:r>
          </a:p>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Ecological niche models (ENMs)</a:t>
            </a:r>
            <a:r>
              <a:rPr lang="en-US" sz="2400" dirty="0">
                <a:solidFill>
                  <a:srgbClr val="3B3B3C"/>
                </a:solidFill>
                <a:latin typeface="Lato" panose="020F0502020204030203" pitchFamily="34" charset="0"/>
                <a:cs typeface="Segoe UI" panose="020B0502040204020203" pitchFamily="34" charset="0"/>
              </a:rPr>
              <a:t> predict past, present, and future distributional areas (suitable habitats) of species, thus are useful for addressing this question</a:t>
            </a:r>
            <a:r>
              <a:rPr lang="en-US" sz="2400" baseline="30000" dirty="0">
                <a:solidFill>
                  <a:srgbClr val="3B3B3C"/>
                </a:solidFill>
                <a:latin typeface="Lato" panose="020F0502020204030203" pitchFamily="34" charset="0"/>
                <a:cs typeface="Segoe UI" panose="020B0502040204020203" pitchFamily="34" charset="0"/>
              </a:rPr>
              <a:t> 2</a:t>
            </a:r>
            <a:r>
              <a:rPr lang="en-US" sz="2400" dirty="0">
                <a:solidFill>
                  <a:srgbClr val="3B3B3C"/>
                </a:solidFill>
                <a:latin typeface="Lato" panose="020F0502020204030203" pitchFamily="34" charset="0"/>
                <a:cs typeface="Segoe UI" panose="020B0502040204020203" pitchFamily="34" charset="0"/>
              </a:rPr>
              <a:t>.</a:t>
            </a:r>
            <a:endParaRPr lang="en-US" sz="2400" b="1" dirty="0">
              <a:solidFill>
                <a:srgbClr val="3B3B3C"/>
              </a:solidFill>
              <a:latin typeface="Lato" panose="020F0502020204030203" pitchFamily="34" charset="0"/>
              <a:cs typeface="Segoe UI" panose="020B0502040204020203" pitchFamily="34" charset="0"/>
            </a:endParaRPr>
          </a:p>
          <a:p>
            <a:endParaRPr lang="en-US" sz="2400" b="1" dirty="0">
              <a:solidFill>
                <a:srgbClr val="3B3B3C"/>
              </a:solidFill>
              <a:latin typeface="Lato" panose="020F0502020204030203" pitchFamily="34" charset="0"/>
              <a:cs typeface="Segoe UI" panose="020B0502040204020203" pitchFamily="34" charset="0"/>
            </a:endParaRPr>
          </a:p>
          <a:p>
            <a:endParaRPr lang="en-US" sz="2400" b="1" dirty="0">
              <a:solidFill>
                <a:srgbClr val="3B3B3C"/>
              </a:solidFill>
              <a:latin typeface="Lato" panose="020F0502020204030203" pitchFamily="34" charset="0"/>
              <a:cs typeface="Segoe UI" panose="020B0502040204020203" pitchFamily="34" charset="0"/>
            </a:endParaRPr>
          </a:p>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OBJECTIVE</a:t>
            </a:r>
          </a:p>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Assess the severity of GCC impacts by modeling bioclimatic niches of 14 native dune plant species of the NGOM with overlapping distributions.</a:t>
            </a:r>
          </a:p>
          <a:p>
            <a:endParaRPr lang="en-US" sz="2400" b="1" dirty="0">
              <a:solidFill>
                <a:srgbClr val="3B3B3C"/>
              </a:solidFill>
              <a:latin typeface="Lato" panose="020F0502020204030203" pitchFamily="34" charset="0"/>
              <a:cs typeface="Segoe UI" panose="020B0502040204020203" pitchFamily="34" charset="0"/>
            </a:endParaRPr>
          </a:p>
          <a:p>
            <a:endParaRPr lang="en-US" sz="2400" b="1" dirty="0">
              <a:solidFill>
                <a:srgbClr val="3B3B3C"/>
              </a:solidFill>
              <a:latin typeface="Lato" panose="020F0502020204030203" pitchFamily="34" charset="0"/>
              <a:cs typeface="Segoe UI" panose="020B0502040204020203" pitchFamily="34" charset="0"/>
            </a:endParaRPr>
          </a:p>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METHODS</a:t>
            </a:r>
          </a:p>
          <a:p>
            <a:pPr marL="514350" indent="-514350">
              <a:lnSpc>
                <a:spcPct val="120000"/>
              </a:lnSpc>
              <a:buFont typeface="+mj-lt"/>
              <a:buAutoNum type="arabicPeriod"/>
            </a:pPr>
            <a:r>
              <a:rPr lang="en-US" sz="2400" b="1" dirty="0">
                <a:solidFill>
                  <a:srgbClr val="D31F45"/>
                </a:solidFill>
                <a:latin typeface="Lato" panose="020F0502020204030203" pitchFamily="34" charset="0"/>
                <a:cs typeface="Segoe UI" panose="020B0502040204020203" pitchFamily="34" charset="0"/>
              </a:rPr>
              <a:t>DATA COLLECTION / PREPARATION</a:t>
            </a:r>
          </a:p>
          <a:p>
            <a:pPr marL="1270000" lvl="1" indent="-752475">
              <a:lnSpc>
                <a:spcPct val="11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Obtain species occurrences </a:t>
            </a:r>
            <a:r>
              <a:rPr lang="en-US" sz="2400" dirty="0">
                <a:solidFill>
                  <a:srgbClr val="3B3B3C"/>
                </a:solidFill>
                <a:latin typeface="Lato" panose="020F0502020204030203" pitchFamily="34" charset="0"/>
                <a:cs typeface="Segoe UI" panose="020B0502040204020203" pitchFamily="34" charset="0"/>
              </a:rPr>
              <a:t>(</a:t>
            </a:r>
            <a:r>
              <a:rPr lang="en-US" sz="1600" dirty="0">
                <a:solidFill>
                  <a:srgbClr val="3B3B3C"/>
                </a:solidFill>
                <a:latin typeface="Lato" panose="020F0502020204030203" pitchFamily="34" charset="0"/>
                <a:cs typeface="Segoe UI" panose="020B0502040204020203" pitchFamily="34" charset="0"/>
              </a:rPr>
              <a:t>presence-only records</a:t>
            </a:r>
            <a:r>
              <a:rPr lang="en-US" sz="2400" dirty="0">
                <a:solidFill>
                  <a:srgbClr val="3B3B3C"/>
                </a:solidFill>
                <a:latin typeface="Lato" panose="020F0502020204030203" pitchFamily="34" charset="0"/>
                <a:cs typeface="Segoe UI" panose="020B0502040204020203" pitchFamily="34" charset="0"/>
              </a:rPr>
              <a:t>) from Global Biodiversity Information Facility (</a:t>
            </a:r>
            <a:r>
              <a:rPr lang="en-US" sz="2400" dirty="0">
                <a:solidFill>
                  <a:srgbClr val="3B3B3C"/>
                </a:solidFill>
                <a:latin typeface="Lato" panose="020F0502020204030203" pitchFamily="34" charset="0"/>
                <a:cs typeface="Segoe UI" panose="020B0502040204020203" pitchFamily="34" charset="0"/>
                <a:hlinkClick r:id="rId9">
                  <a:extLst>
                    <a:ext uri="{A12FA001-AC4F-418D-AE19-62706E023703}">
                      <ahyp:hlinkClr xmlns:ahyp="http://schemas.microsoft.com/office/drawing/2018/hyperlinkcolor" val="tx"/>
                    </a:ext>
                  </a:extLst>
                </a:hlinkClick>
              </a:rPr>
              <a:t>GBIF</a:t>
            </a:r>
            <a:r>
              <a:rPr lang="en-US" sz="2400" dirty="0">
                <a:solidFill>
                  <a:srgbClr val="3B3B3C"/>
                </a:solidFill>
                <a:latin typeface="Lato" panose="020F0502020204030203" pitchFamily="34" charset="0"/>
                <a:cs typeface="Segoe UI" panose="020B0502040204020203" pitchFamily="34" charset="0"/>
              </a:rPr>
              <a:t>) for all 14 species.</a:t>
            </a:r>
          </a:p>
          <a:p>
            <a:pPr marL="1270000" lvl="1" indent="-574675" defTabSz="1828800">
              <a:lnSpc>
                <a:spcPct val="110000"/>
              </a:lnSpc>
              <a:buClr>
                <a:srgbClr val="64564D"/>
              </a:buClr>
              <a:buSzPct val="112000"/>
              <a:buFont typeface="Arial" pitchFamily="34" charset="0"/>
              <a:buChar char="•"/>
            </a:pPr>
            <a:r>
              <a:rPr lang="en-US" sz="2400" b="1" dirty="0">
                <a:solidFill>
                  <a:srgbClr val="3B3B3C"/>
                </a:solidFill>
                <a:latin typeface="Lato" panose="020F0502020204030203" pitchFamily="34" charset="0"/>
                <a:cs typeface="Segoe UI" panose="020B0502040204020203" pitchFamily="34" charset="0"/>
              </a:rPr>
              <a:t>Clean occurrences </a:t>
            </a:r>
            <a:r>
              <a:rPr lang="en-US" sz="2400" dirty="0">
                <a:solidFill>
                  <a:srgbClr val="3B3B3C"/>
                </a:solidFill>
                <a:latin typeface="Lato" panose="020F0502020204030203" pitchFamily="34" charset="0"/>
                <a:cs typeface="Segoe UI" panose="020B0502040204020203" pitchFamily="34" charset="0"/>
              </a:rPr>
              <a:t>(remove duplicates, run </a:t>
            </a:r>
            <a:r>
              <a:rPr lang="en-US" sz="2400" i="1" dirty="0" err="1">
                <a:solidFill>
                  <a:srgbClr val="3B3B3C"/>
                </a:solidFill>
                <a:latin typeface="Lato" panose="020F0502020204030203" pitchFamily="34" charset="0"/>
                <a:cs typeface="Segoe UI" panose="020B0502040204020203" pitchFamily="34" charset="0"/>
              </a:rPr>
              <a:t>CoordinateCleaner</a:t>
            </a:r>
            <a:r>
              <a:rPr lang="en-US" sz="2400" dirty="0">
                <a:solidFill>
                  <a:srgbClr val="3B3B3C"/>
                </a:solidFill>
                <a:latin typeface="Lato" panose="020F0502020204030203" pitchFamily="34" charset="0"/>
                <a:cs typeface="Segoe UI" panose="020B0502040204020203" pitchFamily="34" charset="0"/>
              </a:rPr>
              <a:t>, and spatially thin to 10–50 km).</a:t>
            </a:r>
          </a:p>
          <a:p>
            <a:pPr marL="1270000" lvl="1" indent="-574675"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Obtain environmental variable data layers, stack </a:t>
            </a:r>
            <a:r>
              <a:rPr lang="en-US" sz="2400" dirty="0" err="1">
                <a:solidFill>
                  <a:srgbClr val="3B3B3C"/>
                </a:solidFill>
                <a:latin typeface="Lato" panose="020F0502020204030203" pitchFamily="34" charset="0"/>
                <a:cs typeface="Segoe UI" panose="020B0502040204020203" pitchFamily="34" charset="0"/>
              </a:rPr>
              <a:t>rasters</a:t>
            </a:r>
            <a:r>
              <a:rPr lang="en-US" sz="2400" dirty="0">
                <a:solidFill>
                  <a:srgbClr val="3B3B3C"/>
                </a:solidFill>
                <a:latin typeface="Lato" panose="020F0502020204030203" pitchFamily="34" charset="0"/>
                <a:cs typeface="Segoe UI" panose="020B0502040204020203" pitchFamily="34" charset="0"/>
              </a:rPr>
              <a:t>, cut to 100–200 km buffer zone </a:t>
            </a:r>
            <a:r>
              <a:rPr lang="en-US" sz="2400" baseline="30000" dirty="0">
                <a:solidFill>
                  <a:srgbClr val="3B3B3C"/>
                </a:solidFill>
                <a:latin typeface="Lato" panose="020F0502020204030203" pitchFamily="34" charset="0"/>
                <a:cs typeface="Segoe UI" panose="020B0502040204020203" pitchFamily="34" charset="0"/>
              </a:rPr>
              <a:t>3,4</a:t>
            </a:r>
            <a:r>
              <a:rPr lang="en-US" sz="2400" dirty="0">
                <a:solidFill>
                  <a:srgbClr val="3B3B3C"/>
                </a:solidFill>
                <a:latin typeface="Lato" panose="020F0502020204030203" pitchFamily="34" charset="0"/>
                <a:cs typeface="Segoe UI" panose="020B0502040204020203" pitchFamily="34" charset="0"/>
              </a:rPr>
              <a:t>.</a:t>
            </a:r>
            <a:endParaRPr lang="en-US" sz="2400" baseline="30000" dirty="0">
              <a:solidFill>
                <a:srgbClr val="3B3B3C"/>
              </a:solidFill>
              <a:latin typeface="Lato" panose="020F0502020204030203" pitchFamily="34" charset="0"/>
              <a:cs typeface="Segoe UI" panose="020B0502040204020203" pitchFamily="34" charset="0"/>
            </a:endParaRPr>
          </a:p>
          <a:p>
            <a:pPr marL="1841500" lvl="3" indent="-571500" defTabSz="1828800">
              <a:buClr>
                <a:srgbClr val="64564D"/>
              </a:buClr>
              <a:buSzPct val="112000"/>
              <a:buFont typeface="Arial" panose="020B0604020202020204" pitchFamily="34" charset="0"/>
              <a:buChar char="•"/>
            </a:pPr>
            <a:r>
              <a:rPr lang="en-US" sz="2400" b="1" i="1" dirty="0">
                <a:solidFill>
                  <a:srgbClr val="3B3B3C"/>
                </a:solidFill>
                <a:latin typeface="Lato" panose="020F0502020204030203" pitchFamily="34" charset="0"/>
                <a:cs typeface="Segoe UI" panose="020B0502040204020203" pitchFamily="34" charset="0"/>
              </a:rPr>
              <a:t>Current</a:t>
            </a:r>
            <a:r>
              <a:rPr lang="en-US" sz="2400" b="1" dirty="0">
                <a:solidFill>
                  <a:srgbClr val="3B3B3C"/>
                </a:solidFill>
                <a:latin typeface="Lato" panose="020F0502020204030203" pitchFamily="34" charset="0"/>
                <a:cs typeface="Segoe UI" panose="020B0502040204020203" pitchFamily="34" charset="0"/>
              </a:rPr>
              <a:t> </a:t>
            </a:r>
            <a:r>
              <a:rPr lang="en-US" sz="2400" b="1" i="1" dirty="0">
                <a:solidFill>
                  <a:srgbClr val="3B3B3C"/>
                </a:solidFill>
                <a:latin typeface="Lato" panose="020F0502020204030203" pitchFamily="34" charset="0"/>
                <a:cs typeface="Segoe UI" panose="020B0502040204020203" pitchFamily="34" charset="0"/>
              </a:rPr>
              <a:t>environments</a:t>
            </a:r>
            <a:r>
              <a:rPr lang="en-US" sz="2400" b="1" dirty="0">
                <a:solidFill>
                  <a:srgbClr val="3B3B3C"/>
                </a:solidFill>
                <a:latin typeface="Lato" panose="020F0502020204030203" pitchFamily="34" charset="0"/>
                <a:cs typeface="Segoe UI" panose="020B0502040204020203" pitchFamily="34" charset="0"/>
              </a:rPr>
              <a:t>: </a:t>
            </a:r>
            <a:r>
              <a:rPr lang="en-US" sz="2400" dirty="0">
                <a:solidFill>
                  <a:srgbClr val="3B3B3C"/>
                </a:solidFill>
                <a:latin typeface="Lato" panose="020F0502020204030203" pitchFamily="34" charset="0"/>
                <a:cs typeface="Segoe UI" panose="020B0502040204020203" pitchFamily="34" charset="0"/>
              </a:rPr>
              <a:t> </a:t>
            </a:r>
            <a:r>
              <a:rPr lang="en-US" sz="2400" dirty="0" err="1">
                <a:solidFill>
                  <a:srgbClr val="3B3B3C"/>
                </a:solidFill>
                <a:latin typeface="Lato" panose="020F0502020204030203" pitchFamily="34" charset="0"/>
                <a:cs typeface="Segoe UI" panose="020B0502040204020203" pitchFamily="34" charset="0"/>
              </a:rPr>
              <a:t>WorldClim</a:t>
            </a:r>
            <a:r>
              <a:rPr lang="en-US" sz="2400" dirty="0">
                <a:solidFill>
                  <a:srgbClr val="3B3B3C"/>
                </a:solidFill>
                <a:latin typeface="Lato" panose="020F0502020204030203" pitchFamily="34" charset="0"/>
                <a:cs typeface="Segoe UI" panose="020B0502040204020203" pitchFamily="34" charset="0"/>
              </a:rPr>
              <a:t> v2.1, 30-s data </a:t>
            </a:r>
            <a:r>
              <a:rPr lang="en-US" sz="2400" baseline="30000" dirty="0">
                <a:solidFill>
                  <a:srgbClr val="3B3B3C"/>
                </a:solidFill>
                <a:latin typeface="Lato" panose="020F0502020204030203" pitchFamily="34" charset="0"/>
                <a:cs typeface="Segoe UI" panose="020B0502040204020203" pitchFamily="34" charset="0"/>
              </a:rPr>
              <a:t>4</a:t>
            </a:r>
            <a:r>
              <a:rPr lang="en-US" sz="2400" dirty="0">
                <a:solidFill>
                  <a:srgbClr val="3B3B3C"/>
                </a:solidFill>
                <a:latin typeface="Lato" panose="020F0502020204030203" pitchFamily="34" charset="0"/>
                <a:cs typeface="Segoe UI" panose="020B0502040204020203" pitchFamily="34" charset="0"/>
              </a:rPr>
              <a:t>.</a:t>
            </a:r>
          </a:p>
          <a:p>
            <a:pPr marL="1841500" lvl="3" indent="-571500" defTabSz="1828800">
              <a:buClr>
                <a:srgbClr val="64564D"/>
              </a:buClr>
              <a:buSzPct val="112000"/>
              <a:buFont typeface="Arial" panose="020B0604020202020204" pitchFamily="34" charset="0"/>
              <a:buChar char="•"/>
            </a:pPr>
            <a:r>
              <a:rPr lang="en-US" sz="2400" b="1" i="1" dirty="0">
                <a:solidFill>
                  <a:srgbClr val="3B3B3C"/>
                </a:solidFill>
                <a:latin typeface="Lato" panose="020F0502020204030203" pitchFamily="34" charset="0"/>
                <a:cs typeface="Segoe UI" panose="020B0502040204020203" pitchFamily="34" charset="0"/>
              </a:rPr>
              <a:t>Future</a:t>
            </a:r>
            <a:r>
              <a:rPr lang="en-US" sz="2400" b="1" dirty="0">
                <a:solidFill>
                  <a:srgbClr val="3B3B3C"/>
                </a:solidFill>
                <a:latin typeface="Lato" panose="020F0502020204030203" pitchFamily="34" charset="0"/>
                <a:cs typeface="Segoe UI" panose="020B0502040204020203" pitchFamily="34" charset="0"/>
              </a:rPr>
              <a:t> </a:t>
            </a:r>
            <a:r>
              <a:rPr lang="en-US" sz="2400" b="1" i="1" dirty="0">
                <a:solidFill>
                  <a:srgbClr val="3B3B3C"/>
                </a:solidFill>
                <a:latin typeface="Lato" panose="020F0502020204030203" pitchFamily="34" charset="0"/>
                <a:cs typeface="Segoe UI" panose="020B0502040204020203" pitchFamily="34" charset="0"/>
              </a:rPr>
              <a:t>environments</a:t>
            </a:r>
            <a:r>
              <a:rPr lang="en-US" sz="2400" b="1" dirty="0">
                <a:solidFill>
                  <a:srgbClr val="3B3B3C"/>
                </a:solidFill>
                <a:latin typeface="Lato" panose="020F0502020204030203" pitchFamily="34" charset="0"/>
                <a:cs typeface="Segoe UI" panose="020B0502040204020203" pitchFamily="34" charset="0"/>
              </a:rPr>
              <a:t>:  </a:t>
            </a:r>
            <a:r>
              <a:rPr lang="en-US" sz="2400" dirty="0">
                <a:solidFill>
                  <a:srgbClr val="3B3B3C"/>
                </a:solidFill>
                <a:latin typeface="Lato" panose="020F0502020204030203" pitchFamily="34" charset="0"/>
                <a:cs typeface="Segoe UI" panose="020B0502040204020203" pitchFamily="34" charset="0"/>
              </a:rPr>
              <a:t>CMIP5 2070 data, 30-s data (</a:t>
            </a:r>
            <a:r>
              <a:rPr lang="en-US" sz="1400" dirty="0">
                <a:solidFill>
                  <a:srgbClr val="3B3B3C"/>
                </a:solidFill>
                <a:latin typeface="Lato" panose="020F0502020204030203" pitchFamily="34" charset="0"/>
                <a:cs typeface="Segoe UI" panose="020B0502040204020203" pitchFamily="34" charset="0"/>
              </a:rPr>
              <a:t>CESM1-CAM5-1-FV2 circulation model, RCP 4.5 scenario</a:t>
            </a:r>
            <a:r>
              <a:rPr lang="en-US" sz="2400" dirty="0">
                <a:solidFill>
                  <a:srgbClr val="3B3B3C"/>
                </a:solidFill>
                <a:latin typeface="Lato" panose="020F0502020204030203" pitchFamily="34" charset="0"/>
                <a:cs typeface="Segoe UI" panose="020B0502040204020203" pitchFamily="34" charset="0"/>
              </a:rPr>
              <a:t>) </a:t>
            </a:r>
            <a:r>
              <a:rPr lang="en-US" sz="2400" baseline="30000" dirty="0">
                <a:solidFill>
                  <a:srgbClr val="3B3B3C"/>
                </a:solidFill>
                <a:latin typeface="Lato" panose="020F0502020204030203" pitchFamily="34" charset="0"/>
                <a:cs typeface="Segoe UI" panose="020B0502040204020203" pitchFamily="34" charset="0"/>
              </a:rPr>
              <a:t>3</a:t>
            </a:r>
            <a:r>
              <a:rPr lang="en-US" sz="2400" dirty="0">
                <a:solidFill>
                  <a:srgbClr val="3B3B3C"/>
                </a:solidFill>
                <a:latin typeface="Lato" panose="020F0502020204030203" pitchFamily="34" charset="0"/>
                <a:cs typeface="Segoe UI" panose="020B0502040204020203" pitchFamily="34" charset="0"/>
              </a:rPr>
              <a:t>.</a:t>
            </a:r>
            <a:endParaRPr lang="en-US" sz="2400" baseline="30000" dirty="0">
              <a:solidFill>
                <a:srgbClr val="3B3B3C"/>
              </a:solidFill>
              <a:latin typeface="Lato" panose="020F0502020204030203" pitchFamily="34" charset="0"/>
              <a:cs typeface="Segoe UI" panose="020B0502040204020203" pitchFamily="34" charset="0"/>
            </a:endParaRPr>
          </a:p>
          <a:p>
            <a:pPr marL="1270000" lvl="3" indent="-508000" defTabSz="1828800">
              <a:lnSpc>
                <a:spcPct val="110000"/>
              </a:lnSpc>
              <a:buClr>
                <a:srgbClr val="64564D"/>
              </a:buClr>
              <a:buSzPct val="112000"/>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Assess correlations between env. predictor variables (Pearson’s </a:t>
            </a:r>
            <a:r>
              <a:rPr lang="en-US" sz="2400" i="1" dirty="0">
                <a:solidFill>
                  <a:srgbClr val="3B3B3C"/>
                </a:solidFill>
                <a:latin typeface="Lato" panose="020F0502020204030203" pitchFamily="34" charset="0"/>
                <a:cs typeface="Segoe UI" panose="020B0502040204020203" pitchFamily="34" charset="0"/>
              </a:rPr>
              <a:t>r</a:t>
            </a:r>
            <a:r>
              <a:rPr lang="en-US" sz="2400" dirty="0">
                <a:solidFill>
                  <a:srgbClr val="3B3B3C"/>
                </a:solidFill>
                <a:latin typeface="Lato" panose="020F0502020204030203" pitchFamily="34" charset="0"/>
                <a:cs typeface="Segoe UI" panose="020B0502040204020203" pitchFamily="34" charset="0"/>
              </a:rPr>
              <a:t>, spoke plots); make reduced datasets of variables with </a:t>
            </a:r>
            <a:r>
              <a:rPr lang="en-US" sz="2400" i="1" dirty="0">
                <a:solidFill>
                  <a:srgbClr val="3B3B3C"/>
                </a:solidFill>
                <a:latin typeface="Lato" panose="020F0502020204030203" pitchFamily="34" charset="0"/>
                <a:cs typeface="Segoe UI" panose="020B0502040204020203" pitchFamily="34" charset="0"/>
              </a:rPr>
              <a:t>r </a:t>
            </a:r>
            <a:r>
              <a:rPr lang="en-US" sz="2400" dirty="0">
                <a:solidFill>
                  <a:srgbClr val="3B3B3C"/>
                </a:solidFill>
                <a:latin typeface="Lato" panose="020F0502020204030203" pitchFamily="34" charset="0"/>
                <a:cs typeface="Segoe UI" panose="020B0502040204020203" pitchFamily="34" charset="0"/>
              </a:rPr>
              <a:t>&lt; 0.9.</a:t>
            </a:r>
          </a:p>
          <a:p>
            <a:pPr marL="457200" indent="-457200" defTabSz="1828800">
              <a:lnSpc>
                <a:spcPct val="110000"/>
              </a:lnSpc>
              <a:buClr>
                <a:srgbClr val="D31F45"/>
              </a:buClr>
              <a:buSzPct val="112000"/>
              <a:buFont typeface="+mj-lt"/>
              <a:buAutoNum type="arabicPeriod"/>
            </a:pPr>
            <a:r>
              <a:rPr lang="en-US" sz="2400" b="1" dirty="0">
                <a:solidFill>
                  <a:srgbClr val="D31F45"/>
                </a:solidFill>
                <a:latin typeface="Lato" panose="020F0502020204030203" pitchFamily="34" charset="0"/>
                <a:cs typeface="Segoe UI" panose="020B0502040204020203" pitchFamily="34" charset="0"/>
              </a:rPr>
              <a:t>ECOLOGICAL NICHE MODELING (ENM)</a:t>
            </a:r>
            <a:r>
              <a:rPr lang="en-US" sz="2400" dirty="0">
                <a:solidFill>
                  <a:srgbClr val="3B3B3C"/>
                </a:solidFill>
                <a:latin typeface="Lato" panose="020F0502020204030203" pitchFamily="34" charset="0"/>
                <a:cs typeface="Segoe UI" panose="020B0502040204020203" pitchFamily="34" charset="0"/>
              </a:rPr>
              <a:t> </a:t>
            </a:r>
            <a:r>
              <a:rPr lang="en-US" sz="2400" baseline="30000" dirty="0">
                <a:solidFill>
                  <a:srgbClr val="3B3B3C"/>
                </a:solidFill>
                <a:latin typeface="Lato" panose="020F0502020204030203" pitchFamily="34" charset="0"/>
                <a:cs typeface="Segoe UI" panose="020B0502040204020203" pitchFamily="34" charset="0"/>
              </a:rPr>
              <a:t>1,5–8</a:t>
            </a: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ENM analysis – maximum entropy (</a:t>
            </a:r>
            <a:r>
              <a:rPr lang="en-US" sz="2400" dirty="0" err="1">
                <a:solidFill>
                  <a:srgbClr val="3B3B3C"/>
                </a:solidFill>
                <a:latin typeface="Lato" panose="020F0502020204030203" pitchFamily="34" charset="0"/>
                <a:cs typeface="Segoe UI" panose="020B0502040204020203" pitchFamily="34" charset="0"/>
              </a:rPr>
              <a:t>MaxEnt</a:t>
            </a:r>
            <a:r>
              <a:rPr lang="en-US" sz="2400" dirty="0">
                <a:solidFill>
                  <a:srgbClr val="3B3B3C"/>
                </a:solidFill>
                <a:latin typeface="Lato" panose="020F0502020204030203" pitchFamily="34" charset="0"/>
                <a:cs typeface="Segoe UI" panose="020B0502040204020203" pitchFamily="34" charset="0"/>
              </a:rPr>
              <a:t>) algorithm </a:t>
            </a:r>
            <a:r>
              <a:rPr lang="en-US" sz="2400" baseline="30000" dirty="0">
                <a:solidFill>
                  <a:srgbClr val="3B3B3C"/>
                </a:solidFill>
                <a:latin typeface="Lato" panose="020F0502020204030203" pitchFamily="34" charset="0"/>
                <a:cs typeface="Segoe UI" panose="020B0502040204020203" pitchFamily="34" charset="0"/>
              </a:rPr>
              <a:t>2</a:t>
            </a:r>
            <a:r>
              <a:rPr lang="en-US" sz="2400" dirty="0">
                <a:solidFill>
                  <a:srgbClr val="3B3B3C"/>
                </a:solidFill>
                <a:latin typeface="Lato" panose="020F0502020204030203" pitchFamily="34" charset="0"/>
                <a:cs typeface="Segoe UI" panose="020B0502040204020203" pitchFamily="34" charset="0"/>
              </a:rPr>
              <a:t> in </a:t>
            </a:r>
            <a:r>
              <a:rPr lang="en-US" sz="2400" b="1" dirty="0">
                <a:solidFill>
                  <a:srgbClr val="3B3B3C"/>
                </a:solidFill>
                <a:latin typeface="Courier New" panose="02070309020205020404" pitchFamily="49" charset="0"/>
                <a:cs typeface="Courier New" panose="02070309020205020404" pitchFamily="49" charset="0"/>
              </a:rPr>
              <a:t>R</a:t>
            </a:r>
            <a:r>
              <a:rPr lang="en-US" sz="2400" dirty="0">
                <a:solidFill>
                  <a:srgbClr val="3B3B3C"/>
                </a:solidFill>
                <a:latin typeface="Lato" panose="020F0502020204030203" pitchFamily="34" charset="0"/>
                <a:cs typeface="Segoe UI" panose="020B0502040204020203" pitchFamily="34" charset="0"/>
              </a:rPr>
              <a:t> using </a:t>
            </a:r>
            <a:r>
              <a:rPr lang="en-US" sz="2400" i="1" dirty="0" err="1">
                <a:solidFill>
                  <a:srgbClr val="3B3B3C"/>
                </a:solidFill>
                <a:latin typeface="Lato" panose="020F0502020204030203" pitchFamily="34" charset="0"/>
                <a:cs typeface="Segoe UI" panose="020B0502040204020203" pitchFamily="34" charset="0"/>
              </a:rPr>
              <a:t>dismo</a:t>
            </a:r>
            <a:r>
              <a:rPr lang="en-US" sz="2400" dirty="0">
                <a:solidFill>
                  <a:srgbClr val="3B3B3C"/>
                </a:solidFill>
                <a:latin typeface="Lato" panose="020F0502020204030203" pitchFamily="34" charset="0"/>
                <a:cs typeface="Segoe UI" panose="020B0502040204020203" pitchFamily="34" charset="0"/>
              </a:rPr>
              <a:t> </a:t>
            </a:r>
            <a:r>
              <a:rPr lang="en-US" sz="2400" baseline="30000" dirty="0">
                <a:solidFill>
                  <a:srgbClr val="3B3B3C"/>
                </a:solidFill>
                <a:latin typeface="Lato" panose="020F0502020204030203" pitchFamily="34" charset="0"/>
                <a:cs typeface="Segoe UI" panose="020B0502040204020203" pitchFamily="34" charset="0"/>
              </a:rPr>
              <a:t>9</a:t>
            </a:r>
            <a:r>
              <a:rPr lang="en-US" sz="2400" dirty="0">
                <a:solidFill>
                  <a:srgbClr val="3B3B3C"/>
                </a:solidFill>
                <a:latin typeface="Lato" panose="020F0502020204030203" pitchFamily="34" charset="0"/>
                <a:cs typeface="Segoe UI" panose="020B0502040204020203" pitchFamily="34" charset="0"/>
              </a:rPr>
              <a:t>.</a:t>
            </a:r>
            <a:endParaRPr lang="en-US" sz="2400" baseline="30000" dirty="0">
              <a:solidFill>
                <a:srgbClr val="3B3B3C"/>
              </a:solidFill>
              <a:latin typeface="Lato" panose="020F0502020204030203" pitchFamily="34" charset="0"/>
              <a:cs typeface="Segoe UI" panose="020B0502040204020203" pitchFamily="34" charset="0"/>
            </a:endParaRP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Model performance: AUC curves.</a:t>
            </a: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Full (20-var.) vs. reduced (6—12-var.) models.</a:t>
            </a:r>
          </a:p>
          <a:p>
            <a:pPr marL="457200" indent="-457200" defTabSz="1828800">
              <a:lnSpc>
                <a:spcPct val="110000"/>
              </a:lnSpc>
              <a:buClr>
                <a:srgbClr val="D31F45"/>
              </a:buClr>
              <a:buSzPct val="112000"/>
              <a:buFont typeface="+mj-lt"/>
              <a:buAutoNum type="arabicPeriod"/>
            </a:pPr>
            <a:r>
              <a:rPr lang="en-US" sz="2400" b="1" dirty="0">
                <a:solidFill>
                  <a:srgbClr val="D31F45"/>
                </a:solidFill>
                <a:latin typeface="Lato" panose="020F0502020204030203" pitchFamily="34" charset="0"/>
                <a:cs typeface="Segoe UI" panose="020B0502040204020203" pitchFamily="34" charset="0"/>
              </a:rPr>
              <a:t>MODEL PROJECTION, TUNING, AND EVALUATION</a:t>
            </a: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Project models onto current layers and future climate layers (2070, RCP 4.5).</a:t>
            </a: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Compare predicted current </a:t>
            </a:r>
            <a:r>
              <a:rPr lang="en-US" sz="2400" dirty="0" err="1">
                <a:solidFill>
                  <a:srgbClr val="3B3B3C"/>
                </a:solidFill>
                <a:latin typeface="Lato" panose="020F0502020204030203" pitchFamily="34" charset="0"/>
                <a:cs typeface="Segoe UI" panose="020B0502040204020203" pitchFamily="34" charset="0"/>
              </a:rPr>
              <a:t>bioclimatically</a:t>
            </a:r>
            <a:r>
              <a:rPr lang="en-US" sz="2400" dirty="0">
                <a:solidFill>
                  <a:srgbClr val="3B3B3C"/>
                </a:solidFill>
                <a:latin typeface="Lato" panose="020F0502020204030203" pitchFamily="34" charset="0"/>
                <a:cs typeface="Segoe UI" panose="020B0502040204020203" pitchFamily="34" charset="0"/>
              </a:rPr>
              <a:t> suitable habitat against that under global climate change, i.e. year 2070 predictions.</a:t>
            </a:r>
          </a:p>
        </p:txBody>
      </p:sp>
      <p:sp>
        <p:nvSpPr>
          <p:cNvPr id="325" name="Rectangle 324">
            <a:extLst>
              <a:ext uri="{FF2B5EF4-FFF2-40B4-BE49-F238E27FC236}">
                <a16:creationId xmlns:a16="http://schemas.microsoft.com/office/drawing/2014/main" id="{DC3858D8-B9AA-954B-91B9-C2CBC20290F9}"/>
              </a:ext>
            </a:extLst>
          </p:cNvPr>
          <p:cNvSpPr/>
          <p:nvPr/>
        </p:nvSpPr>
        <p:spPr>
          <a:xfrm flipH="1">
            <a:off x="36890192" y="26323052"/>
            <a:ext cx="5949614" cy="5595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E63A772-2FE3-EC46-B659-49C8636D5703}"/>
              </a:ext>
            </a:extLst>
          </p:cNvPr>
          <p:cNvSpPr/>
          <p:nvPr/>
        </p:nvSpPr>
        <p:spPr>
          <a:xfrm>
            <a:off x="1051394" y="25300155"/>
            <a:ext cx="8600352" cy="6601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5" name="Picture 104">
            <a:extLst>
              <a:ext uri="{FF2B5EF4-FFF2-40B4-BE49-F238E27FC236}">
                <a16:creationId xmlns:a16="http://schemas.microsoft.com/office/drawing/2014/main" id="{08B9E05A-3C73-AF4B-ACF8-8892552FE8FD}"/>
              </a:ext>
            </a:extLst>
          </p:cNvPr>
          <p:cNvPicPr>
            <a:picLocks noChangeAspect="1"/>
          </p:cNvPicPr>
          <p:nvPr/>
        </p:nvPicPr>
        <p:blipFill rotWithShape="1">
          <a:blip r:embed="rId10">
            <a:alphaModFix amt="29000"/>
            <a:extLst>
              <a:ext uri="{28A0092B-C50C-407E-A947-70E740481C1C}">
                <a14:useLocalDpi xmlns:a14="http://schemas.microsoft.com/office/drawing/2010/main" val="0"/>
              </a:ext>
            </a:extLst>
          </a:blip>
          <a:srcRect l="275" r="5265" b="25493"/>
          <a:stretch/>
        </p:blipFill>
        <p:spPr>
          <a:xfrm>
            <a:off x="10244622" y="8736"/>
            <a:ext cx="23463056" cy="14255945"/>
          </a:xfrm>
          <a:prstGeom prst="rect">
            <a:avLst/>
          </a:prstGeom>
        </p:spPr>
      </p:pic>
      <p:sp>
        <p:nvSpPr>
          <p:cNvPr id="129" name="Title 4">
            <a:extLst>
              <a:ext uri="{FF2B5EF4-FFF2-40B4-BE49-F238E27FC236}">
                <a16:creationId xmlns:a16="http://schemas.microsoft.com/office/drawing/2014/main" id="{EB8D9DFF-AB08-104B-B7CF-15C6F528F7E4}"/>
              </a:ext>
            </a:extLst>
          </p:cNvPr>
          <p:cNvSpPr txBox="1">
            <a:spLocks/>
          </p:cNvSpPr>
          <p:nvPr/>
        </p:nvSpPr>
        <p:spPr>
          <a:xfrm>
            <a:off x="11517500" y="1856826"/>
            <a:ext cx="23030210" cy="9545896"/>
          </a:xfrm>
          <a:prstGeom prst="rect">
            <a:avLst/>
          </a:prstGeom>
        </p:spPr>
        <p:txBody>
          <a:bodyPr anchor="t">
            <a:noAutofit/>
          </a:bodyPr>
          <a:lst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a:lstStyle>
          <a:p>
            <a:pPr algn="l">
              <a:lnSpc>
                <a:spcPts val="20000"/>
              </a:lnSpc>
            </a:pPr>
            <a:r>
              <a:rPr lang="en-US" sz="12500" spc="300" dirty="0">
                <a:solidFill>
                  <a:srgbClr val="D31F45"/>
                </a:solidFill>
                <a:latin typeface="Bebas Neue" panose="020B0606020202050201" pitchFamily="34" charset="77"/>
                <a:ea typeface="Segoe UI Black" panose="020B0A02040204020203" pitchFamily="34" charset="0"/>
                <a:cs typeface="Segoe UI" panose="020B0502040204020203" pitchFamily="34" charset="0"/>
              </a:rPr>
              <a:t>Ecological models</a:t>
            </a:r>
            <a:r>
              <a:rPr lang="en-US" sz="12500" spc="300" dirty="0">
                <a:solidFill>
                  <a:srgbClr val="CF6448"/>
                </a:solidFill>
                <a:latin typeface="Bebas Neue" panose="020B0606020202050201" pitchFamily="34" charset="77"/>
                <a:ea typeface="Segoe UI Black" panose="020B0A02040204020203" pitchFamily="34" charset="0"/>
                <a:cs typeface="Segoe UI" panose="020B0502040204020203" pitchFamily="34" charset="0"/>
              </a:rPr>
              <a:t> </a:t>
            </a:r>
            <a:r>
              <a:rPr lang="en-US" sz="12500" spc="300" dirty="0">
                <a:solidFill>
                  <a:srgbClr val="3B3B3C"/>
                </a:solidFill>
                <a:latin typeface="Bebas Neue" panose="020B0606020202050201" pitchFamily="34" charset="77"/>
                <a:cs typeface="Segoe UI" panose="020B0502040204020203" pitchFamily="34" charset="0"/>
              </a:rPr>
              <a:t>predict dune</a:t>
            </a:r>
            <a:r>
              <a:rPr lang="en-US" sz="12500" spc="300" dirty="0">
                <a:solidFill>
                  <a:schemeClr val="tx1"/>
                </a:solidFill>
                <a:latin typeface="Bebas Neue" panose="020B0606020202050201" pitchFamily="34" charset="77"/>
                <a:cs typeface="Segoe UI" panose="020B0502040204020203" pitchFamily="34" charset="0"/>
              </a:rPr>
              <a:t> </a:t>
            </a:r>
            <a:r>
              <a:rPr lang="en-US" sz="12500" spc="300" dirty="0">
                <a:solidFill>
                  <a:srgbClr val="D31F45"/>
                </a:solidFill>
                <a:latin typeface="Bebas Neue" panose="020B0606020202050201" pitchFamily="34" charset="77"/>
                <a:ea typeface="Segoe UI Black" panose="020B0A02040204020203" pitchFamily="34" charset="0"/>
                <a:cs typeface="Segoe UI" panose="020B0502040204020203" pitchFamily="34" charset="0"/>
              </a:rPr>
              <a:t>plant distributions</a:t>
            </a:r>
            <a:r>
              <a:rPr lang="en-US" sz="12500" spc="300" dirty="0">
                <a:solidFill>
                  <a:schemeClr val="tx1"/>
                </a:solidFill>
                <a:latin typeface="Bebas Neue" panose="020B0606020202050201" pitchFamily="34" charset="77"/>
                <a:ea typeface="Segoe UI Black" panose="020B0A02040204020203" pitchFamily="34" charset="0"/>
                <a:cs typeface="Segoe UI" panose="020B0502040204020203" pitchFamily="34" charset="0"/>
              </a:rPr>
              <a:t> </a:t>
            </a:r>
            <a:r>
              <a:rPr lang="en-US" sz="12500" spc="300" dirty="0">
                <a:solidFill>
                  <a:srgbClr val="3B3B3C"/>
                </a:solidFill>
                <a:latin typeface="Bebas Neue" panose="020B0606020202050201" pitchFamily="34" charset="77"/>
                <a:cs typeface="Segoe UI" panose="020B0502040204020203" pitchFamily="34" charset="0"/>
              </a:rPr>
              <a:t>will be </a:t>
            </a:r>
            <a:r>
              <a:rPr lang="en-US" sz="12500" spc="300" dirty="0">
                <a:solidFill>
                  <a:srgbClr val="3B3B3C"/>
                </a:solidFill>
                <a:latin typeface="Bebas Neue" panose="020B0606020202050201" pitchFamily="34" charset="77"/>
                <a:ea typeface="Segoe UI Black" panose="020B0A02040204020203" pitchFamily="34" charset="0"/>
                <a:cs typeface="Segoe UI" panose="020B0502040204020203" pitchFamily="34" charset="0"/>
              </a:rPr>
              <a:t>severely </a:t>
            </a:r>
          </a:p>
          <a:p>
            <a:pPr algn="l">
              <a:lnSpc>
                <a:spcPts val="20000"/>
              </a:lnSpc>
            </a:pPr>
            <a:r>
              <a:rPr lang="en-US" sz="12500" spc="300" dirty="0">
                <a:solidFill>
                  <a:srgbClr val="3B3B3C"/>
                </a:solidFill>
                <a:latin typeface="Bebas Neue" panose="020B0606020202050201" pitchFamily="34" charset="77"/>
                <a:ea typeface="Segoe UI Black" panose="020B0A02040204020203" pitchFamily="34" charset="0"/>
                <a:cs typeface="Segoe UI" panose="020B0502040204020203" pitchFamily="34" charset="0"/>
              </a:rPr>
              <a:t>limited </a:t>
            </a:r>
            <a:r>
              <a:rPr lang="en-US" sz="12500" spc="300" dirty="0">
                <a:solidFill>
                  <a:srgbClr val="3B3B3C"/>
                </a:solidFill>
                <a:latin typeface="Bebas Neue" panose="020B0606020202050201" pitchFamily="34" charset="77"/>
                <a:cs typeface="Segoe UI" panose="020B0502040204020203" pitchFamily="34" charset="0"/>
              </a:rPr>
              <a:t>by</a:t>
            </a:r>
            <a:r>
              <a:rPr lang="en-US" sz="12500" spc="300" dirty="0">
                <a:solidFill>
                  <a:schemeClr val="tx1"/>
                </a:solidFill>
                <a:latin typeface="Bebas Neue" panose="020B0606020202050201" pitchFamily="34" charset="77"/>
                <a:cs typeface="Segoe UI" panose="020B0502040204020203" pitchFamily="34" charset="0"/>
              </a:rPr>
              <a:t> </a:t>
            </a:r>
            <a:r>
              <a:rPr lang="en-US" sz="12500" spc="300" dirty="0">
                <a:solidFill>
                  <a:srgbClr val="D31F45"/>
                </a:solidFill>
                <a:latin typeface="Bebas Neue" panose="020B0606020202050201" pitchFamily="34" charset="77"/>
                <a:ea typeface="Segoe UI Black" panose="020B0A02040204020203" pitchFamily="34" charset="0"/>
                <a:cs typeface="Segoe UI" panose="020B0502040204020203" pitchFamily="34" charset="0"/>
              </a:rPr>
              <a:t>climate change</a:t>
            </a:r>
            <a:endParaRPr lang="en-US" sz="12500" spc="300" dirty="0">
              <a:solidFill>
                <a:srgbClr val="D31F45"/>
              </a:solidFill>
              <a:latin typeface="Bebas Neue" panose="020B0606020202050201" pitchFamily="34" charset="77"/>
              <a:ea typeface="Roboto" panose="02000000000000000000" pitchFamily="2" charset="0"/>
              <a:cs typeface="Segoe UI" panose="020B0502040204020203" pitchFamily="34" charset="0"/>
            </a:endParaRPr>
          </a:p>
        </p:txBody>
      </p:sp>
      <p:grpSp>
        <p:nvGrpSpPr>
          <p:cNvPr id="151" name="Group 150">
            <a:extLst>
              <a:ext uri="{FF2B5EF4-FFF2-40B4-BE49-F238E27FC236}">
                <a16:creationId xmlns:a16="http://schemas.microsoft.com/office/drawing/2014/main" id="{E6784A5E-A4CE-3749-88CA-E189A3E742ED}"/>
              </a:ext>
            </a:extLst>
          </p:cNvPr>
          <p:cNvGrpSpPr>
            <a:grpSpLocks noChangeAspect="1"/>
          </p:cNvGrpSpPr>
          <p:nvPr/>
        </p:nvGrpSpPr>
        <p:grpSpPr>
          <a:xfrm>
            <a:off x="1110231" y="3562445"/>
            <a:ext cx="1481355" cy="1410363"/>
            <a:chOff x="1036881" y="2848252"/>
            <a:chExt cx="1481355" cy="1410363"/>
          </a:xfrm>
        </p:grpSpPr>
        <p:sp>
          <p:nvSpPr>
            <p:cNvPr id="134" name="Rectangle 133">
              <a:extLst>
                <a:ext uri="{FF2B5EF4-FFF2-40B4-BE49-F238E27FC236}">
                  <a16:creationId xmlns:a16="http://schemas.microsoft.com/office/drawing/2014/main" id="{106F8400-0C54-D343-A558-6E8F2D2EA5A1}"/>
                </a:ext>
              </a:extLst>
            </p:cNvPr>
            <p:cNvSpPr/>
            <p:nvPr/>
          </p:nvSpPr>
          <p:spPr>
            <a:xfrm>
              <a:off x="1036881" y="2848252"/>
              <a:ext cx="1481355" cy="1410363"/>
            </a:xfrm>
            <a:prstGeom prst="rect">
              <a:avLst/>
            </a:prstGeom>
            <a:solidFill>
              <a:srgbClr val="3B3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31F45"/>
                </a:solidFill>
              </a:endParaRPr>
            </a:p>
          </p:txBody>
        </p:sp>
        <p:sp>
          <p:nvSpPr>
            <p:cNvPr id="137" name="Graphic 18">
              <a:extLst>
                <a:ext uri="{FF2B5EF4-FFF2-40B4-BE49-F238E27FC236}">
                  <a16:creationId xmlns:a16="http://schemas.microsoft.com/office/drawing/2014/main" id="{9C47FC55-4C82-6240-A348-3F4448BCFB70}"/>
                </a:ext>
              </a:extLst>
            </p:cNvPr>
            <p:cNvSpPr/>
            <p:nvPr/>
          </p:nvSpPr>
          <p:spPr>
            <a:xfrm>
              <a:off x="1390551" y="3238547"/>
              <a:ext cx="704032" cy="654742"/>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bg1"/>
            </a:solidFill>
            <a:ln w="3663" cap="flat">
              <a:noFill/>
              <a:prstDash val="solid"/>
              <a:miter/>
            </a:ln>
          </p:spPr>
          <p:txBody>
            <a:bodyPr rtlCol="0" anchor="ctr"/>
            <a:lstStyle/>
            <a:p>
              <a:endParaRPr lang="en-US"/>
            </a:p>
          </p:txBody>
        </p:sp>
      </p:grpSp>
      <p:sp>
        <p:nvSpPr>
          <p:cNvPr id="138" name="Rectangle 137">
            <a:extLst>
              <a:ext uri="{FF2B5EF4-FFF2-40B4-BE49-F238E27FC236}">
                <a16:creationId xmlns:a16="http://schemas.microsoft.com/office/drawing/2014/main" id="{9479B72B-332A-3D40-92BB-F9DBDE745338}"/>
              </a:ext>
            </a:extLst>
          </p:cNvPr>
          <p:cNvSpPr/>
          <p:nvPr/>
        </p:nvSpPr>
        <p:spPr>
          <a:xfrm>
            <a:off x="2721934" y="3492772"/>
            <a:ext cx="5266185" cy="1420389"/>
          </a:xfrm>
          <a:prstGeom prst="rect">
            <a:avLst/>
          </a:prstGeom>
        </p:spPr>
        <p:txBody>
          <a:bodyPr wrap="none">
            <a:spAutoFit/>
          </a:bodyPr>
          <a:lstStyle/>
          <a:p>
            <a:pPr>
              <a:lnSpc>
                <a:spcPct val="120000"/>
              </a:lnSpc>
            </a:pPr>
            <a:r>
              <a:rPr lang="en-US" sz="3600" spc="300" dirty="0">
                <a:solidFill>
                  <a:schemeClr val="bg1">
                    <a:lumMod val="50000"/>
                  </a:schemeClr>
                </a:solidFill>
                <a:latin typeface="Bebas Neue" panose="020B0606020202050201" pitchFamily="34" charset="77"/>
                <a:cs typeface="Segoe UI" panose="020B0502040204020203" pitchFamily="34" charset="0"/>
              </a:rPr>
              <a:t>PRESENTER:</a:t>
            </a:r>
            <a:r>
              <a:rPr lang="en-US" sz="3600" b="1" spc="300" dirty="0">
                <a:latin typeface="Bebas Neue" panose="020B0606020202050201" pitchFamily="34" charset="77"/>
                <a:cs typeface="Segoe UI" panose="020B0502040204020203" pitchFamily="34" charset="0"/>
              </a:rPr>
              <a:t> </a:t>
            </a:r>
          </a:p>
          <a:p>
            <a:pPr>
              <a:lnSpc>
                <a:spcPct val="120000"/>
              </a:lnSpc>
            </a:pPr>
            <a:r>
              <a:rPr lang="en-US" sz="4000" b="1" dirty="0">
                <a:solidFill>
                  <a:srgbClr val="3B3B3C"/>
                </a:solidFill>
                <a:latin typeface="Lato" panose="020F0502020204030203" pitchFamily="34" charset="0"/>
                <a:cs typeface="Segoe UI" panose="020B0502040204020203" pitchFamily="34" charset="0"/>
              </a:rPr>
              <a:t>Justin C. Bagley, Ph.D.</a:t>
            </a:r>
          </a:p>
        </p:txBody>
      </p:sp>
      <p:sp>
        <p:nvSpPr>
          <p:cNvPr id="140" name="TextBox 139">
            <a:extLst>
              <a:ext uri="{FF2B5EF4-FFF2-40B4-BE49-F238E27FC236}">
                <a16:creationId xmlns:a16="http://schemas.microsoft.com/office/drawing/2014/main" id="{5810FA2C-E874-7743-919F-FE2E353ABC22}"/>
              </a:ext>
            </a:extLst>
          </p:cNvPr>
          <p:cNvSpPr txBox="1"/>
          <p:nvPr/>
        </p:nvSpPr>
        <p:spPr>
          <a:xfrm>
            <a:off x="37723419" y="26584471"/>
            <a:ext cx="5033981" cy="3075586"/>
          </a:xfrm>
          <a:prstGeom prst="rect">
            <a:avLst/>
          </a:prstGeom>
          <a:noFill/>
        </p:spPr>
        <p:txBody>
          <a:bodyPr wrap="square" rtlCol="0">
            <a:spAutoFit/>
          </a:bodyPr>
          <a:lstStyle/>
          <a:p>
            <a:pPr>
              <a:lnSpc>
                <a:spcPct val="120000"/>
              </a:lnSpc>
            </a:pP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Justin C. Bagley, Ashlynn Abernathy, Lacey Bell, Rachel E. Bonner, Laura K.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Dease</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Collier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DeVaney</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Macee</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J. Glick, Jackson Hall, Elizabeth A.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Hughston</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Miles Jones, Nathan Jones,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Monquita</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King, Kayla Morrow, Jordan Peters, Maddie Prickett, Caleb West.</a:t>
            </a:r>
          </a:p>
          <a:p>
            <a:pPr>
              <a:lnSpc>
                <a:spcPct val="120000"/>
              </a:lnSpc>
            </a:pPr>
            <a:endParaRPr lang="en-US" sz="24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141" name="Graphic 18">
            <a:extLst>
              <a:ext uri="{FF2B5EF4-FFF2-40B4-BE49-F238E27FC236}">
                <a16:creationId xmlns:a16="http://schemas.microsoft.com/office/drawing/2014/main" id="{75BDCB1D-87D5-8944-8B33-CACAEEC10DF5}"/>
              </a:ext>
            </a:extLst>
          </p:cNvPr>
          <p:cNvSpPr>
            <a:spLocks noChangeAspect="1"/>
          </p:cNvSpPr>
          <p:nvPr/>
        </p:nvSpPr>
        <p:spPr>
          <a:xfrm>
            <a:off x="37172157" y="26715756"/>
            <a:ext cx="329870" cy="306776"/>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a:p>
        </p:txBody>
      </p:sp>
      <p:grpSp>
        <p:nvGrpSpPr>
          <p:cNvPr id="221" name="Group 220">
            <a:extLst>
              <a:ext uri="{FF2B5EF4-FFF2-40B4-BE49-F238E27FC236}">
                <a16:creationId xmlns:a16="http://schemas.microsoft.com/office/drawing/2014/main" id="{DF7C4A55-DBE1-504C-BA83-046A927F81EE}"/>
              </a:ext>
            </a:extLst>
          </p:cNvPr>
          <p:cNvGrpSpPr>
            <a:grpSpLocks noChangeAspect="1"/>
          </p:cNvGrpSpPr>
          <p:nvPr/>
        </p:nvGrpSpPr>
        <p:grpSpPr>
          <a:xfrm>
            <a:off x="35343536" y="3769206"/>
            <a:ext cx="6225366" cy="4560203"/>
            <a:chOff x="-13133635" y="13522547"/>
            <a:chExt cx="8812097" cy="6455036"/>
          </a:xfrm>
        </p:grpSpPr>
        <p:sp>
          <p:nvSpPr>
            <p:cNvPr id="188" name="Rectangle 187">
              <a:extLst>
                <a:ext uri="{FF2B5EF4-FFF2-40B4-BE49-F238E27FC236}">
                  <a16:creationId xmlns:a16="http://schemas.microsoft.com/office/drawing/2014/main" id="{6AFDB87C-9721-9748-8BA5-BAC365F87589}"/>
                </a:ext>
              </a:extLst>
            </p:cNvPr>
            <p:cNvSpPr/>
            <p:nvPr/>
          </p:nvSpPr>
          <p:spPr>
            <a:xfrm>
              <a:off x="-11035055" y="15294589"/>
              <a:ext cx="1628132" cy="976807"/>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Collate species occurrence data (localities where species has been observed or is known to be absent)</a:t>
              </a:r>
            </a:p>
          </p:txBody>
        </p:sp>
        <p:sp>
          <p:nvSpPr>
            <p:cNvPr id="189" name="Rectangle 188">
              <a:extLst>
                <a:ext uri="{FF2B5EF4-FFF2-40B4-BE49-F238E27FC236}">
                  <a16:creationId xmlns:a16="http://schemas.microsoft.com/office/drawing/2014/main" id="{7C99CD7C-1412-014B-8471-E80947CB0DC8}"/>
                </a:ext>
              </a:extLst>
            </p:cNvPr>
            <p:cNvSpPr/>
            <p:nvPr/>
          </p:nvSpPr>
          <p:spPr>
            <a:xfrm>
              <a:off x="-13034624" y="16813695"/>
              <a:ext cx="1529121" cy="860708"/>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Collate GIS database of environmental layers (e.g. temperature, precipitation, soils)</a:t>
              </a:r>
            </a:p>
          </p:txBody>
        </p:sp>
        <p:sp>
          <p:nvSpPr>
            <p:cNvPr id="190" name="Rectangle 189">
              <a:extLst>
                <a:ext uri="{FF2B5EF4-FFF2-40B4-BE49-F238E27FC236}">
                  <a16:creationId xmlns:a16="http://schemas.microsoft.com/office/drawing/2014/main" id="{9078E15E-D934-5D42-B38F-302E4E5C0722}"/>
                </a:ext>
              </a:extLst>
            </p:cNvPr>
            <p:cNvSpPr/>
            <p:nvPr/>
          </p:nvSpPr>
          <p:spPr>
            <a:xfrm>
              <a:off x="-11035055" y="16727239"/>
              <a:ext cx="1628132" cy="976807"/>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Process environmental layers to generate predictor variables important in defining species distributions</a:t>
              </a:r>
            </a:p>
          </p:txBody>
        </p:sp>
        <p:sp>
          <p:nvSpPr>
            <p:cNvPr id="191" name="Rectangle 190">
              <a:extLst>
                <a:ext uri="{FF2B5EF4-FFF2-40B4-BE49-F238E27FC236}">
                  <a16:creationId xmlns:a16="http://schemas.microsoft.com/office/drawing/2014/main" id="{55C77C64-5B90-D04B-82A9-801E45F722CA}"/>
                </a:ext>
              </a:extLst>
            </p:cNvPr>
            <p:cNvSpPr/>
            <p:nvPr/>
          </p:nvSpPr>
          <p:spPr>
            <a:xfrm>
              <a:off x="-8967327" y="15905093"/>
              <a:ext cx="1628132" cy="732605"/>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Apply modeling algorithm (e.g. machine learning, GLM, regression trees)</a:t>
              </a:r>
            </a:p>
          </p:txBody>
        </p:sp>
        <p:sp>
          <p:nvSpPr>
            <p:cNvPr id="192" name="Rectangle 191">
              <a:extLst>
                <a:ext uri="{FF2B5EF4-FFF2-40B4-BE49-F238E27FC236}">
                  <a16:creationId xmlns:a16="http://schemas.microsoft.com/office/drawing/2014/main" id="{906587BE-8003-104E-9B81-52C944A12885}"/>
                </a:ext>
              </a:extLst>
            </p:cNvPr>
            <p:cNvSpPr/>
            <p:nvPr/>
          </p:nvSpPr>
          <p:spPr>
            <a:xfrm>
              <a:off x="-8971002" y="17380662"/>
              <a:ext cx="1628132" cy="1120387"/>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Model calibration (select suitable parameters, test importance of alternative predictor variables, set threshold for binary prediction)</a:t>
              </a:r>
            </a:p>
          </p:txBody>
        </p:sp>
        <p:sp>
          <p:nvSpPr>
            <p:cNvPr id="193" name="Rectangle 192">
              <a:extLst>
                <a:ext uri="{FF2B5EF4-FFF2-40B4-BE49-F238E27FC236}">
                  <a16:creationId xmlns:a16="http://schemas.microsoft.com/office/drawing/2014/main" id="{BC1D08A5-DF5A-7A41-998E-67A224697D70}"/>
                </a:ext>
              </a:extLst>
            </p:cNvPr>
            <p:cNvSpPr/>
            <p:nvPr/>
          </p:nvSpPr>
          <p:spPr>
            <a:xfrm>
              <a:off x="-6820190" y="14142114"/>
              <a:ext cx="1628132" cy="1293001"/>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Evaluate predictive performance and significance through additional data collection or data-splitting (statistical tests, AUC, Kappa)</a:t>
              </a:r>
            </a:p>
          </p:txBody>
        </p:sp>
        <p:sp>
          <p:nvSpPr>
            <p:cNvPr id="194" name="Rectangle 193">
              <a:extLst>
                <a:ext uri="{FF2B5EF4-FFF2-40B4-BE49-F238E27FC236}">
                  <a16:creationId xmlns:a16="http://schemas.microsoft.com/office/drawing/2014/main" id="{A1B2888D-EFC5-0E49-8F82-E7B9718D83FF}"/>
                </a:ext>
              </a:extLst>
            </p:cNvPr>
            <p:cNvSpPr/>
            <p:nvPr/>
          </p:nvSpPr>
          <p:spPr>
            <a:xfrm>
              <a:off x="-6820190" y="15913232"/>
              <a:ext cx="1628132" cy="732605"/>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Map prediction in geographic space (</a:t>
              </a:r>
              <a:r>
                <a:rPr lang="en-US" sz="700" b="1" dirty="0">
                  <a:solidFill>
                    <a:srgbClr val="D31F45"/>
                  </a:solidFill>
                  <a:latin typeface="Lato" panose="020F0502020204030203" pitchFamily="34" charset="0"/>
                  <a:ea typeface="Lato" panose="020F0502020204030203" pitchFamily="34" charset="0"/>
                  <a:cs typeface="Lato" panose="020F0502020204030203" pitchFamily="34" charset="0"/>
                </a:rPr>
                <a:t>G</a:t>
              </a: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a:t>
              </a:r>
            </a:p>
          </p:txBody>
        </p:sp>
        <p:sp>
          <p:nvSpPr>
            <p:cNvPr id="195" name="Rectangle 194">
              <a:extLst>
                <a:ext uri="{FF2B5EF4-FFF2-40B4-BE49-F238E27FC236}">
                  <a16:creationId xmlns:a16="http://schemas.microsoft.com/office/drawing/2014/main" id="{73F19690-67C7-C844-9400-1F98C403BD0D}"/>
                </a:ext>
              </a:extLst>
            </p:cNvPr>
            <p:cNvSpPr/>
            <p:nvPr/>
          </p:nvSpPr>
          <p:spPr>
            <a:xfrm>
              <a:off x="-6820190" y="17132270"/>
              <a:ext cx="1628132" cy="1277697"/>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Predict species potential distribution in a different region (e.g. for invasive species) or different time period (e.g. under climate change scenarios)</a:t>
              </a:r>
            </a:p>
          </p:txBody>
        </p:sp>
        <p:sp>
          <p:nvSpPr>
            <p:cNvPr id="196" name="Rectangle 195">
              <a:extLst>
                <a:ext uri="{FF2B5EF4-FFF2-40B4-BE49-F238E27FC236}">
                  <a16:creationId xmlns:a16="http://schemas.microsoft.com/office/drawing/2014/main" id="{9E0CC91A-B475-9D4A-AF47-E57701D8D56D}"/>
                </a:ext>
              </a:extLst>
            </p:cNvPr>
            <p:cNvSpPr/>
            <p:nvPr/>
          </p:nvSpPr>
          <p:spPr>
            <a:xfrm>
              <a:off x="-6820191" y="18905471"/>
              <a:ext cx="2127261" cy="940406"/>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If possible, evaluate prediction against observed data, such as occurrence records in an invaded region, or distributional shifts over decades</a:t>
              </a:r>
            </a:p>
          </p:txBody>
        </p:sp>
        <p:cxnSp>
          <p:nvCxnSpPr>
            <p:cNvPr id="197" name="Straight Arrow Connector 196">
              <a:extLst>
                <a:ext uri="{FF2B5EF4-FFF2-40B4-BE49-F238E27FC236}">
                  <a16:creationId xmlns:a16="http://schemas.microsoft.com/office/drawing/2014/main" id="{7C8AADE6-F9CE-F24B-8C31-0A9D53721341}"/>
                </a:ext>
              </a:extLst>
            </p:cNvPr>
            <p:cNvCxnSpPr/>
            <p:nvPr/>
          </p:nvCxnSpPr>
          <p:spPr>
            <a:xfrm>
              <a:off x="-11449059" y="17258829"/>
              <a:ext cx="345722" cy="0"/>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cxnSp>
          <p:nvCxnSpPr>
            <p:cNvPr id="198" name="Straight Arrow Connector 197">
              <a:extLst>
                <a:ext uri="{FF2B5EF4-FFF2-40B4-BE49-F238E27FC236}">
                  <a16:creationId xmlns:a16="http://schemas.microsoft.com/office/drawing/2014/main" id="{98F2CC4D-B752-754C-8FCA-5BC6C229FCF0}"/>
                </a:ext>
              </a:extLst>
            </p:cNvPr>
            <p:cNvCxnSpPr/>
            <p:nvPr/>
          </p:nvCxnSpPr>
          <p:spPr>
            <a:xfrm>
              <a:off x="-9283003" y="15913232"/>
              <a:ext cx="211667" cy="240242"/>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cxnSp>
          <p:nvCxnSpPr>
            <p:cNvPr id="199" name="Straight Arrow Connector 198">
              <a:extLst>
                <a:ext uri="{FF2B5EF4-FFF2-40B4-BE49-F238E27FC236}">
                  <a16:creationId xmlns:a16="http://schemas.microsoft.com/office/drawing/2014/main" id="{0AFB0567-D820-EF49-BAD4-88E57A8C987F}"/>
                </a:ext>
              </a:extLst>
            </p:cNvPr>
            <p:cNvCxnSpPr/>
            <p:nvPr/>
          </p:nvCxnSpPr>
          <p:spPr>
            <a:xfrm flipV="1">
              <a:off x="-9283003" y="16463919"/>
              <a:ext cx="211667" cy="507521"/>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cxnSp>
          <p:nvCxnSpPr>
            <p:cNvPr id="200" name="Straight Arrow Connector 199">
              <a:extLst>
                <a:ext uri="{FF2B5EF4-FFF2-40B4-BE49-F238E27FC236}">
                  <a16:creationId xmlns:a16="http://schemas.microsoft.com/office/drawing/2014/main" id="{E5B61FED-440E-C940-926A-2875600E7907}"/>
                </a:ext>
              </a:extLst>
            </p:cNvPr>
            <p:cNvCxnSpPr/>
            <p:nvPr/>
          </p:nvCxnSpPr>
          <p:spPr>
            <a:xfrm flipV="1">
              <a:off x="-8156936" y="16680031"/>
              <a:ext cx="0" cy="642510"/>
            </a:xfrm>
            <a:prstGeom prst="straightConnector1">
              <a:avLst/>
            </a:prstGeom>
            <a:ln>
              <a:solidFill>
                <a:srgbClr val="D31F45"/>
              </a:solidFill>
              <a:headEnd type="arrow"/>
              <a:tailEnd type="arrow"/>
            </a:ln>
          </p:spPr>
          <p:style>
            <a:lnRef idx="2">
              <a:schemeClr val="dk1"/>
            </a:lnRef>
            <a:fillRef idx="0">
              <a:schemeClr val="dk1"/>
            </a:fillRef>
            <a:effectRef idx="1">
              <a:schemeClr val="dk1"/>
            </a:effectRef>
            <a:fontRef idx="minor">
              <a:schemeClr val="tx1"/>
            </a:fontRef>
          </p:style>
        </p:cxnSp>
        <p:cxnSp>
          <p:nvCxnSpPr>
            <p:cNvPr id="201" name="Straight Arrow Connector 200">
              <a:extLst>
                <a:ext uri="{FF2B5EF4-FFF2-40B4-BE49-F238E27FC236}">
                  <a16:creationId xmlns:a16="http://schemas.microsoft.com/office/drawing/2014/main" id="{D3A8F1DD-9B57-9E44-BD8F-929BCBB9FBF7}"/>
                </a:ext>
              </a:extLst>
            </p:cNvPr>
            <p:cNvCxnSpPr/>
            <p:nvPr/>
          </p:nvCxnSpPr>
          <p:spPr>
            <a:xfrm>
              <a:off x="-7278800" y="16271396"/>
              <a:ext cx="345722" cy="0"/>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cxnSp>
          <p:nvCxnSpPr>
            <p:cNvPr id="202" name="Straight Arrow Connector 201">
              <a:extLst>
                <a:ext uri="{FF2B5EF4-FFF2-40B4-BE49-F238E27FC236}">
                  <a16:creationId xmlns:a16="http://schemas.microsoft.com/office/drawing/2014/main" id="{C7E00F93-B984-D945-AF56-29277BB939B5}"/>
                </a:ext>
              </a:extLst>
            </p:cNvPr>
            <p:cNvCxnSpPr/>
            <p:nvPr/>
          </p:nvCxnSpPr>
          <p:spPr>
            <a:xfrm flipV="1">
              <a:off x="-6014870" y="15477449"/>
              <a:ext cx="0" cy="377333"/>
            </a:xfrm>
            <a:prstGeom prst="straightConnector1">
              <a:avLst/>
            </a:prstGeom>
            <a:ln>
              <a:solidFill>
                <a:srgbClr val="D31F45"/>
              </a:solidFill>
              <a:headEnd type="arrow"/>
              <a:tailEnd type="arrow"/>
            </a:ln>
          </p:spPr>
          <p:style>
            <a:lnRef idx="2">
              <a:schemeClr val="dk1"/>
            </a:lnRef>
            <a:fillRef idx="0">
              <a:schemeClr val="dk1"/>
            </a:fillRef>
            <a:effectRef idx="1">
              <a:schemeClr val="dk1"/>
            </a:effectRef>
            <a:fontRef idx="minor">
              <a:schemeClr val="tx1"/>
            </a:fontRef>
          </p:style>
        </p:cxnSp>
        <p:cxnSp>
          <p:nvCxnSpPr>
            <p:cNvPr id="203" name="Straight Arrow Connector 202">
              <a:extLst>
                <a:ext uri="{FF2B5EF4-FFF2-40B4-BE49-F238E27FC236}">
                  <a16:creationId xmlns:a16="http://schemas.microsoft.com/office/drawing/2014/main" id="{AB216333-0E96-0F4B-A85D-223C2909D785}"/>
                </a:ext>
              </a:extLst>
            </p:cNvPr>
            <p:cNvCxnSpPr/>
            <p:nvPr/>
          </p:nvCxnSpPr>
          <p:spPr>
            <a:xfrm flipV="1">
              <a:off x="-6014870" y="16713128"/>
              <a:ext cx="0" cy="377333"/>
            </a:xfrm>
            <a:prstGeom prst="straightConnector1">
              <a:avLst/>
            </a:prstGeom>
            <a:ln>
              <a:solidFill>
                <a:srgbClr val="D31F45"/>
              </a:solidFill>
              <a:headEnd type="arrow"/>
              <a:tailEnd type="arrow"/>
            </a:ln>
          </p:spPr>
          <p:style>
            <a:lnRef idx="2">
              <a:schemeClr val="dk1"/>
            </a:lnRef>
            <a:fillRef idx="0">
              <a:schemeClr val="dk1"/>
            </a:fillRef>
            <a:effectRef idx="1">
              <a:schemeClr val="dk1"/>
            </a:effectRef>
            <a:fontRef idx="minor">
              <a:schemeClr val="tx1"/>
            </a:fontRef>
          </p:style>
        </p:cxnSp>
        <p:cxnSp>
          <p:nvCxnSpPr>
            <p:cNvPr id="204" name="Straight Arrow Connector 203">
              <a:extLst>
                <a:ext uri="{FF2B5EF4-FFF2-40B4-BE49-F238E27FC236}">
                  <a16:creationId xmlns:a16="http://schemas.microsoft.com/office/drawing/2014/main" id="{246D10BB-6C0D-794B-B9E7-4D65405A6CBE}"/>
                </a:ext>
              </a:extLst>
            </p:cNvPr>
            <p:cNvCxnSpPr/>
            <p:nvPr/>
          </p:nvCxnSpPr>
          <p:spPr>
            <a:xfrm flipV="1">
              <a:off x="-6009225" y="18453049"/>
              <a:ext cx="0" cy="377333"/>
            </a:xfrm>
            <a:prstGeom prst="straightConnector1">
              <a:avLst/>
            </a:prstGeom>
            <a:ln>
              <a:solidFill>
                <a:srgbClr val="D31F45"/>
              </a:solidFill>
              <a:headEnd type="arrow"/>
              <a:tailEnd type="arrow"/>
            </a:ln>
          </p:spPr>
          <p:style>
            <a:lnRef idx="2">
              <a:schemeClr val="dk1"/>
            </a:lnRef>
            <a:fillRef idx="0">
              <a:schemeClr val="dk1"/>
            </a:fillRef>
            <a:effectRef idx="1">
              <a:schemeClr val="dk1"/>
            </a:effectRef>
            <a:fontRef idx="minor">
              <a:schemeClr val="tx1"/>
            </a:fontRef>
          </p:style>
        </p:cxnSp>
        <p:sp>
          <p:nvSpPr>
            <p:cNvPr id="205" name="Rectangle 204">
              <a:extLst>
                <a:ext uri="{FF2B5EF4-FFF2-40B4-BE49-F238E27FC236}">
                  <a16:creationId xmlns:a16="http://schemas.microsoft.com/office/drawing/2014/main" id="{F45A6BC3-5193-1449-9A59-7B9714E0E798}"/>
                </a:ext>
              </a:extLst>
            </p:cNvPr>
            <p:cNvSpPr/>
            <p:nvPr/>
          </p:nvSpPr>
          <p:spPr>
            <a:xfrm>
              <a:off x="-13133635" y="14989045"/>
              <a:ext cx="3850632" cy="2857761"/>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06" name="Rectangle 205">
              <a:extLst>
                <a:ext uri="{FF2B5EF4-FFF2-40B4-BE49-F238E27FC236}">
                  <a16:creationId xmlns:a16="http://schemas.microsoft.com/office/drawing/2014/main" id="{C024D0BA-9A9D-D748-AEA8-22100660A752}"/>
                </a:ext>
              </a:extLst>
            </p:cNvPr>
            <p:cNvSpPr/>
            <p:nvPr/>
          </p:nvSpPr>
          <p:spPr>
            <a:xfrm>
              <a:off x="-9170114" y="15435116"/>
              <a:ext cx="2024094" cy="3206600"/>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07" name="Rectangle 206">
              <a:extLst>
                <a:ext uri="{FF2B5EF4-FFF2-40B4-BE49-F238E27FC236}">
                  <a16:creationId xmlns:a16="http://schemas.microsoft.com/office/drawing/2014/main" id="{26A2D6A4-3F4D-7046-8F11-64D9BB449136}"/>
                </a:ext>
              </a:extLst>
            </p:cNvPr>
            <p:cNvSpPr/>
            <p:nvPr/>
          </p:nvSpPr>
          <p:spPr>
            <a:xfrm>
              <a:off x="-7026918" y="14028717"/>
              <a:ext cx="2663047" cy="2820624"/>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08" name="Rectangle 207">
              <a:extLst>
                <a:ext uri="{FF2B5EF4-FFF2-40B4-BE49-F238E27FC236}">
                  <a16:creationId xmlns:a16="http://schemas.microsoft.com/office/drawing/2014/main" id="{DF0F1AAC-7B7F-D049-A271-D5E5E995D1D8}"/>
                </a:ext>
              </a:extLst>
            </p:cNvPr>
            <p:cNvSpPr/>
            <p:nvPr/>
          </p:nvSpPr>
          <p:spPr>
            <a:xfrm>
              <a:off x="-7021273" y="17001740"/>
              <a:ext cx="2663047" cy="2975843"/>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09" name="Rectangle 208">
              <a:extLst>
                <a:ext uri="{FF2B5EF4-FFF2-40B4-BE49-F238E27FC236}">
                  <a16:creationId xmlns:a16="http://schemas.microsoft.com/office/drawing/2014/main" id="{5DA5FC38-2E78-2F4A-B640-E025B4D30A18}"/>
                </a:ext>
              </a:extLst>
            </p:cNvPr>
            <p:cNvSpPr/>
            <p:nvPr/>
          </p:nvSpPr>
          <p:spPr>
            <a:xfrm>
              <a:off x="-13133635" y="14989045"/>
              <a:ext cx="935313" cy="653494"/>
            </a:xfrm>
            <a:prstGeom prst="rect">
              <a:avLst/>
            </a:prstGeom>
            <a:ln>
              <a:noFill/>
            </a:ln>
          </p:spPr>
          <p:txBody>
            <a:bodyPr wrap="none">
              <a:spAutoFit/>
            </a:bodyPr>
            <a:lstStyle/>
            <a:p>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2 </a:t>
              </a:r>
            </a:p>
            <a:p>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(D)</a:t>
              </a:r>
            </a:p>
          </p:txBody>
        </p:sp>
        <p:sp>
          <p:nvSpPr>
            <p:cNvPr id="210" name="Rectangle 209">
              <a:extLst>
                <a:ext uri="{FF2B5EF4-FFF2-40B4-BE49-F238E27FC236}">
                  <a16:creationId xmlns:a16="http://schemas.microsoft.com/office/drawing/2014/main" id="{8E5F8B9D-5903-8D40-BC09-9DB52DBE474C}"/>
                </a:ext>
              </a:extLst>
            </p:cNvPr>
            <p:cNvSpPr/>
            <p:nvPr/>
          </p:nvSpPr>
          <p:spPr>
            <a:xfrm>
              <a:off x="-9170115" y="15435116"/>
              <a:ext cx="1255252" cy="392096"/>
            </a:xfrm>
            <a:prstGeom prst="rect">
              <a:avLst/>
            </a:prstGeom>
            <a:ln>
              <a:noFill/>
            </a:ln>
          </p:spPr>
          <p:txBody>
            <a:bodyPr wrap="none">
              <a:spAutoFit/>
            </a:bodyPr>
            <a:lstStyle/>
            <a:p>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3 (M)</a:t>
              </a:r>
            </a:p>
          </p:txBody>
        </p:sp>
        <p:sp>
          <p:nvSpPr>
            <p:cNvPr id="211" name="Rectangle 210">
              <a:extLst>
                <a:ext uri="{FF2B5EF4-FFF2-40B4-BE49-F238E27FC236}">
                  <a16:creationId xmlns:a16="http://schemas.microsoft.com/office/drawing/2014/main" id="{23BF08B0-82F8-7D49-8A65-C4D84374B550}"/>
                </a:ext>
              </a:extLst>
            </p:cNvPr>
            <p:cNvSpPr/>
            <p:nvPr/>
          </p:nvSpPr>
          <p:spPr>
            <a:xfrm>
              <a:off x="-5200125" y="14028717"/>
              <a:ext cx="878587" cy="653494"/>
            </a:xfrm>
            <a:prstGeom prst="rect">
              <a:avLst/>
            </a:prstGeom>
            <a:ln>
              <a:noFill/>
            </a:ln>
          </p:spPr>
          <p:txBody>
            <a:bodyPr wrap="none">
              <a:spAutoFit/>
            </a:bodyPr>
            <a:lstStyle/>
            <a:p>
              <a:pPr algn="r"/>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4</a:t>
              </a:r>
            </a:p>
            <a:p>
              <a:pPr algn="r"/>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(A)</a:t>
              </a:r>
            </a:p>
          </p:txBody>
        </p:sp>
        <p:sp>
          <p:nvSpPr>
            <p:cNvPr id="212" name="Rectangle 211">
              <a:extLst>
                <a:ext uri="{FF2B5EF4-FFF2-40B4-BE49-F238E27FC236}">
                  <a16:creationId xmlns:a16="http://schemas.microsoft.com/office/drawing/2014/main" id="{23C3EB02-5EB7-4C44-A18B-37FBE1F3CB4D}"/>
                </a:ext>
              </a:extLst>
            </p:cNvPr>
            <p:cNvSpPr/>
            <p:nvPr/>
          </p:nvSpPr>
          <p:spPr>
            <a:xfrm>
              <a:off x="-5200125" y="17011330"/>
              <a:ext cx="878587" cy="653494"/>
            </a:xfrm>
            <a:prstGeom prst="rect">
              <a:avLst/>
            </a:prstGeom>
            <a:ln>
              <a:noFill/>
            </a:ln>
          </p:spPr>
          <p:txBody>
            <a:bodyPr wrap="none">
              <a:spAutoFit/>
            </a:bodyPr>
            <a:lstStyle/>
            <a:p>
              <a:pPr algn="r"/>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5</a:t>
              </a:r>
            </a:p>
            <a:p>
              <a:pPr algn="r"/>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(P)</a:t>
              </a:r>
            </a:p>
          </p:txBody>
        </p:sp>
        <p:sp>
          <p:nvSpPr>
            <p:cNvPr id="214" name="Rectangle 213">
              <a:extLst>
                <a:ext uri="{FF2B5EF4-FFF2-40B4-BE49-F238E27FC236}">
                  <a16:creationId xmlns:a16="http://schemas.microsoft.com/office/drawing/2014/main" id="{CB022921-DFBC-B642-BCC4-8DF4A476CA76}"/>
                </a:ext>
              </a:extLst>
            </p:cNvPr>
            <p:cNvSpPr/>
            <p:nvPr/>
          </p:nvSpPr>
          <p:spPr>
            <a:xfrm>
              <a:off x="-13034624" y="13986544"/>
              <a:ext cx="1869521" cy="732605"/>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171450" indent="-171450">
                <a:buFont typeface="Arial"/>
                <a:buChar char="•"/>
              </a:pP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Modeling objective?</a:t>
              </a:r>
            </a:p>
            <a:p>
              <a:pPr marL="171450" indent="-171450">
                <a:buFont typeface="Arial"/>
                <a:buChar char="•"/>
              </a:pP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Taxon, location?</a:t>
              </a:r>
            </a:p>
            <a:p>
              <a:pPr marL="171450" indent="-171450">
                <a:buFont typeface="Arial"/>
                <a:buChar char="•"/>
              </a:pP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Conceptual approach</a:t>
              </a:r>
            </a:p>
            <a:p>
              <a:pPr marL="171450" indent="-171450">
                <a:buFont typeface="Arial"/>
                <a:buChar char="•"/>
              </a:pP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Software, code, data</a:t>
              </a:r>
            </a:p>
          </p:txBody>
        </p:sp>
        <p:cxnSp>
          <p:nvCxnSpPr>
            <p:cNvPr id="215" name="Straight Arrow Connector 214">
              <a:extLst>
                <a:ext uri="{FF2B5EF4-FFF2-40B4-BE49-F238E27FC236}">
                  <a16:creationId xmlns:a16="http://schemas.microsoft.com/office/drawing/2014/main" id="{4C455933-252F-7F4F-BF41-F31B40DE03C4}"/>
                </a:ext>
              </a:extLst>
            </p:cNvPr>
            <p:cNvCxnSpPr>
              <a:stCxn id="214" idx="2"/>
            </p:cNvCxnSpPr>
            <p:nvPr/>
          </p:nvCxnSpPr>
          <p:spPr>
            <a:xfrm>
              <a:off x="-12099863" y="14719149"/>
              <a:ext cx="934760" cy="1179378"/>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sp>
          <p:nvSpPr>
            <p:cNvPr id="216" name="Rectangle 215">
              <a:extLst>
                <a:ext uri="{FF2B5EF4-FFF2-40B4-BE49-F238E27FC236}">
                  <a16:creationId xmlns:a16="http://schemas.microsoft.com/office/drawing/2014/main" id="{E66F3B1E-A652-FD43-9329-B541ED8AEB05}"/>
                </a:ext>
              </a:extLst>
            </p:cNvPr>
            <p:cNvSpPr/>
            <p:nvPr/>
          </p:nvSpPr>
          <p:spPr>
            <a:xfrm>
              <a:off x="-13133635" y="13522548"/>
              <a:ext cx="2098580" cy="1337721"/>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17" name="Rectangle 216">
              <a:extLst>
                <a:ext uri="{FF2B5EF4-FFF2-40B4-BE49-F238E27FC236}">
                  <a16:creationId xmlns:a16="http://schemas.microsoft.com/office/drawing/2014/main" id="{AF36C4AE-7201-2C4A-8E4F-57A7AF032F55}"/>
                </a:ext>
              </a:extLst>
            </p:cNvPr>
            <p:cNvSpPr/>
            <p:nvPr/>
          </p:nvSpPr>
          <p:spPr>
            <a:xfrm>
              <a:off x="-13133635" y="13522547"/>
              <a:ext cx="1230293" cy="392096"/>
            </a:xfrm>
            <a:prstGeom prst="rect">
              <a:avLst/>
            </a:prstGeom>
            <a:ln>
              <a:noFill/>
            </a:ln>
          </p:spPr>
          <p:txBody>
            <a:bodyPr wrap="none">
              <a:spAutoFit/>
            </a:bodyPr>
            <a:lstStyle/>
            <a:p>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1 (O)</a:t>
              </a:r>
            </a:p>
          </p:txBody>
        </p:sp>
        <p:cxnSp>
          <p:nvCxnSpPr>
            <p:cNvPr id="218" name="Straight Arrow Connector 217">
              <a:extLst>
                <a:ext uri="{FF2B5EF4-FFF2-40B4-BE49-F238E27FC236}">
                  <a16:creationId xmlns:a16="http://schemas.microsoft.com/office/drawing/2014/main" id="{A88FB84A-FAF2-F44E-90C7-8754BA265904}"/>
                </a:ext>
              </a:extLst>
            </p:cNvPr>
            <p:cNvCxnSpPr>
              <a:stCxn id="214" idx="2"/>
            </p:cNvCxnSpPr>
            <p:nvPr/>
          </p:nvCxnSpPr>
          <p:spPr>
            <a:xfrm>
              <a:off x="-12099863" y="14719149"/>
              <a:ext cx="0" cy="2020768"/>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grpSp>
      <p:pic>
        <p:nvPicPr>
          <p:cNvPr id="4" name="Picture 3">
            <a:extLst>
              <a:ext uri="{FF2B5EF4-FFF2-40B4-BE49-F238E27FC236}">
                <a16:creationId xmlns:a16="http://schemas.microsoft.com/office/drawing/2014/main" id="{51F5D2CA-19FC-B243-B2B3-86FE9CF8C78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4236767" y="29009151"/>
            <a:ext cx="2125283" cy="1399577"/>
          </a:xfrm>
          <a:prstGeom prst="rect">
            <a:avLst/>
          </a:prstGeom>
        </p:spPr>
      </p:pic>
      <p:sp>
        <p:nvSpPr>
          <p:cNvPr id="115" name="Text Placeholder 14">
            <a:extLst>
              <a:ext uri="{FF2B5EF4-FFF2-40B4-BE49-F238E27FC236}">
                <a16:creationId xmlns:a16="http://schemas.microsoft.com/office/drawing/2014/main" id="{5D62B0D9-C072-B644-8367-11DF890E0652}"/>
              </a:ext>
            </a:extLst>
          </p:cNvPr>
          <p:cNvSpPr txBox="1">
            <a:spLocks/>
          </p:cNvSpPr>
          <p:nvPr/>
        </p:nvSpPr>
        <p:spPr>
          <a:xfrm>
            <a:off x="1077696" y="25270208"/>
            <a:ext cx="8596811" cy="846363"/>
          </a:xfrm>
          <a:prstGeom prst="rect">
            <a:avLst/>
          </a:prstGeom>
          <a:noFill/>
          <a:ln>
            <a:noFill/>
          </a:ln>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defTabSz="1828800">
              <a:buClr>
                <a:srgbClr val="64564D"/>
              </a:buClr>
              <a:buSzPct val="112000"/>
            </a:pPr>
            <a:r>
              <a:rPr lang="en-US" b="1" dirty="0">
                <a:solidFill>
                  <a:srgbClr val="D31F45"/>
                </a:solidFill>
                <a:latin typeface="Lato" panose="020F0502020204030203" pitchFamily="34" charset="0"/>
              </a:rPr>
              <a:t>Ecological Niche Modeling</a:t>
            </a:r>
            <a:r>
              <a:rPr lang="en-US" b="1" dirty="0">
                <a:solidFill>
                  <a:srgbClr val="D31F45"/>
                </a:solidFill>
                <a:latin typeface="Lato" panose="020F0502020204030203" pitchFamily="34" charset="0"/>
                <a:sym typeface="Wingdings" pitchFamily="2" charset="2"/>
              </a:rPr>
              <a:t> (ENM) Overview</a:t>
            </a:r>
            <a:r>
              <a:rPr lang="en-US" baseline="30000" dirty="0">
                <a:solidFill>
                  <a:schemeClr val="tx1"/>
                </a:solidFill>
                <a:latin typeface="Lato" panose="020F0502020204030203" pitchFamily="34" charset="0"/>
              </a:rPr>
              <a:t> 2,6</a:t>
            </a:r>
            <a:endParaRPr lang="en-US" sz="1600" dirty="0">
              <a:latin typeface="Lato" panose="020F0502020204030203" pitchFamily="34" charset="0"/>
            </a:endParaRPr>
          </a:p>
        </p:txBody>
      </p:sp>
      <p:sp>
        <p:nvSpPr>
          <p:cNvPr id="106" name="TextBox 105">
            <a:extLst>
              <a:ext uri="{FF2B5EF4-FFF2-40B4-BE49-F238E27FC236}">
                <a16:creationId xmlns:a16="http://schemas.microsoft.com/office/drawing/2014/main" id="{9A8845F3-7E7A-1543-9A9A-6F1F34F2BA55}"/>
              </a:ext>
            </a:extLst>
          </p:cNvPr>
          <p:cNvSpPr txBox="1"/>
          <p:nvPr/>
        </p:nvSpPr>
        <p:spPr>
          <a:xfrm>
            <a:off x="40809742" y="29991779"/>
            <a:ext cx="2001008" cy="1631216"/>
          </a:xfrm>
          <a:prstGeom prst="rect">
            <a:avLst/>
          </a:prstGeom>
          <a:noFill/>
        </p:spPr>
        <p:txBody>
          <a:bodyPr wrap="square" rtlCol="0">
            <a:spAutoFit/>
          </a:bodyPr>
          <a:lstStyle/>
          <a:p>
            <a:r>
              <a:rPr lang="en-US" sz="2000" b="1" dirty="0">
                <a:solidFill>
                  <a:srgbClr val="3B3B3C"/>
                </a:solidFill>
                <a:latin typeface="Lato" panose="020F0502020204030203" pitchFamily="34" charset="0"/>
                <a:ea typeface="Lato" panose="020F0502020204030203" pitchFamily="34" charset="0"/>
                <a:cs typeface="Lato" panose="020F0502020204030203" pitchFamily="34" charset="0"/>
              </a:rPr>
              <a:t>Take a picture </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or </a:t>
            </a:r>
            <a:r>
              <a:rPr lang="en-US" sz="2000" b="1" dirty="0">
                <a:solidFill>
                  <a:srgbClr val="3B3B3C"/>
                </a:solidFill>
                <a:latin typeface="Lato" panose="020F0502020204030203" pitchFamily="34" charset="0"/>
                <a:ea typeface="Lato" panose="020F0502020204030203" pitchFamily="34" charset="0"/>
                <a:cs typeface="Lato" panose="020F0502020204030203" pitchFamily="34" charset="0"/>
              </a:rPr>
              <a:t>scan the QR </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code to </a:t>
            </a:r>
            <a:r>
              <a:rPr lang="en-US" sz="2000" b="1" dirty="0">
                <a:solidFill>
                  <a:srgbClr val="3B3B3C"/>
                </a:solidFill>
                <a:latin typeface="Lato" panose="020F0502020204030203" pitchFamily="34" charset="0"/>
                <a:ea typeface="Lato" panose="020F0502020204030203" pitchFamily="34" charset="0"/>
                <a:cs typeface="Lato" panose="020F0502020204030203" pitchFamily="34" charset="0"/>
              </a:rPr>
              <a:t>download</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the </a:t>
            </a:r>
            <a:r>
              <a:rPr lang="en-US" sz="2000" b="1" dirty="0">
                <a:solidFill>
                  <a:srgbClr val="3B3B3C"/>
                </a:solidFill>
                <a:latin typeface="Lato" panose="020F0502020204030203" pitchFamily="34" charset="0"/>
                <a:ea typeface="Lato" panose="020F0502020204030203" pitchFamily="34" charset="0"/>
                <a:cs typeface="Lato" panose="020F0502020204030203" pitchFamily="34" charset="0"/>
              </a:rPr>
              <a:t>full poster.</a:t>
            </a:r>
          </a:p>
        </p:txBody>
      </p:sp>
      <p:cxnSp>
        <p:nvCxnSpPr>
          <p:cNvPr id="107" name="Straight Arrow Connector 106">
            <a:extLst>
              <a:ext uri="{FF2B5EF4-FFF2-40B4-BE49-F238E27FC236}">
                <a16:creationId xmlns:a16="http://schemas.microsoft.com/office/drawing/2014/main" id="{06459B03-B05A-FD40-B3FC-66B10BBEFAFF}"/>
              </a:ext>
            </a:extLst>
          </p:cNvPr>
          <p:cNvCxnSpPr>
            <a:cxnSpLocks/>
          </p:cNvCxnSpPr>
          <p:nvPr/>
        </p:nvCxnSpPr>
        <p:spPr>
          <a:xfrm flipH="1">
            <a:off x="38769972" y="30757727"/>
            <a:ext cx="602603" cy="0"/>
          </a:xfrm>
          <a:prstGeom prst="straightConnector1">
            <a:avLst/>
          </a:prstGeom>
          <a:ln w="66675">
            <a:solidFill>
              <a:srgbClr val="D31F45"/>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108" name="Picture 107">
            <a:extLst>
              <a:ext uri="{FF2B5EF4-FFF2-40B4-BE49-F238E27FC236}">
                <a16:creationId xmlns:a16="http://schemas.microsoft.com/office/drawing/2014/main" id="{56E6F4DC-926B-F74F-BBEA-9BD857DF7A27}"/>
              </a:ext>
            </a:extLst>
          </p:cNvPr>
          <p:cNvPicPr>
            <a:picLocks noChangeAspect="1"/>
          </p:cNvPicPr>
          <p:nvPr/>
        </p:nvPicPr>
        <p:blipFill>
          <a:blip r:embed="rId12">
            <a:duotone>
              <a:prstClr val="black"/>
              <a:srgbClr val="D31F45">
                <a:tint val="45000"/>
                <a:satMod val="400000"/>
              </a:srgbClr>
            </a:duotone>
          </a:blip>
          <a:stretch>
            <a:fillRect/>
          </a:stretch>
        </p:blipFill>
        <p:spPr>
          <a:xfrm>
            <a:off x="39611653" y="30079275"/>
            <a:ext cx="836949" cy="1413515"/>
          </a:xfrm>
          <a:prstGeom prst="rect">
            <a:avLst/>
          </a:prstGeom>
        </p:spPr>
      </p:pic>
      <p:sp>
        <p:nvSpPr>
          <p:cNvPr id="110" name="Text Placeholder 13">
            <a:extLst>
              <a:ext uri="{FF2B5EF4-FFF2-40B4-BE49-F238E27FC236}">
                <a16:creationId xmlns:a16="http://schemas.microsoft.com/office/drawing/2014/main" id="{3A7DE930-BCB2-A144-B455-A35F0A08A8F9}"/>
              </a:ext>
            </a:extLst>
          </p:cNvPr>
          <p:cNvSpPr txBox="1">
            <a:spLocks/>
          </p:cNvSpPr>
          <p:nvPr/>
        </p:nvSpPr>
        <p:spPr>
          <a:xfrm>
            <a:off x="37582087" y="29034064"/>
            <a:ext cx="4483419" cy="830975"/>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4288" algn="just" defTabSz="1828800">
              <a:buClr>
                <a:srgbClr val="64564D"/>
              </a:buClr>
              <a:buSzPct val="110000"/>
            </a:pPr>
            <a:r>
              <a:rPr lang="en-US" sz="2400" b="1" dirty="0">
                <a:solidFill>
                  <a:srgbClr val="D31F45"/>
                </a:solidFill>
                <a:latin typeface="Lato" panose="020F0502020204030203" pitchFamily="34" charset="0"/>
              </a:rPr>
              <a:t>Contact:  </a:t>
            </a:r>
            <a:r>
              <a:rPr lang="en-US" sz="2400" dirty="0">
                <a:solidFill>
                  <a:srgbClr val="3B3B3C"/>
                </a:solidFill>
                <a:latin typeface="Lato" panose="020F0502020204030203" pitchFamily="34" charset="0"/>
                <a:hlinkClick r:id="rId13">
                  <a:extLst>
                    <a:ext uri="{A12FA001-AC4F-418D-AE19-62706E023703}">
                      <ahyp:hlinkClr xmlns:ahyp="http://schemas.microsoft.com/office/drawing/2018/hyperlinkcolor" val="tx"/>
                    </a:ext>
                  </a:extLst>
                </a:hlinkClick>
              </a:rPr>
              <a:t>jbagley@jsu.edu</a:t>
            </a:r>
            <a:r>
              <a:rPr lang="en-US" sz="2400" dirty="0">
                <a:solidFill>
                  <a:srgbClr val="3B3B3C"/>
                </a:solidFill>
                <a:latin typeface="Lato" panose="020F0502020204030203" pitchFamily="34" charset="0"/>
              </a:rPr>
              <a:t> </a:t>
            </a:r>
          </a:p>
        </p:txBody>
      </p:sp>
      <p:pic>
        <p:nvPicPr>
          <p:cNvPr id="300" name="Picture 299">
            <a:extLst>
              <a:ext uri="{FF2B5EF4-FFF2-40B4-BE49-F238E27FC236}">
                <a16:creationId xmlns:a16="http://schemas.microsoft.com/office/drawing/2014/main" id="{BFACF9D5-6EA1-8144-9A13-F3B1C58A214D}"/>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769349" y="17267445"/>
            <a:ext cx="570738" cy="640080"/>
          </a:xfrm>
          <a:prstGeom prst="rect">
            <a:avLst/>
          </a:prstGeom>
        </p:spPr>
      </p:pic>
      <p:pic>
        <p:nvPicPr>
          <p:cNvPr id="6" name="Picture 5">
            <a:extLst>
              <a:ext uri="{FF2B5EF4-FFF2-40B4-BE49-F238E27FC236}">
                <a16:creationId xmlns:a16="http://schemas.microsoft.com/office/drawing/2014/main" id="{8E2B890C-5065-F149-9059-D9507771FFCC}"/>
              </a:ext>
            </a:extLst>
          </p:cNvPr>
          <p:cNvPicPr>
            <a:picLocks noChangeAspect="1"/>
          </p:cNvPicPr>
          <p:nvPr/>
        </p:nvPicPr>
        <p:blipFill>
          <a:blip r:embed="rId16"/>
          <a:stretch>
            <a:fillRect/>
          </a:stretch>
        </p:blipFill>
        <p:spPr>
          <a:xfrm>
            <a:off x="1750336" y="17850733"/>
            <a:ext cx="838200" cy="1003300"/>
          </a:xfrm>
          <a:prstGeom prst="rect">
            <a:avLst/>
          </a:prstGeom>
        </p:spPr>
      </p:pic>
      <p:sp>
        <p:nvSpPr>
          <p:cNvPr id="311" name="Rectangle 310">
            <a:extLst>
              <a:ext uri="{FF2B5EF4-FFF2-40B4-BE49-F238E27FC236}">
                <a16:creationId xmlns:a16="http://schemas.microsoft.com/office/drawing/2014/main" id="{8A7EEBED-FBB5-9043-B07D-FA241DF0639C}"/>
              </a:ext>
            </a:extLst>
          </p:cNvPr>
          <p:cNvSpPr/>
          <p:nvPr/>
        </p:nvSpPr>
        <p:spPr>
          <a:xfrm>
            <a:off x="10173802" y="13397080"/>
            <a:ext cx="23530354" cy="54168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10" name="Table 12">
            <a:extLst>
              <a:ext uri="{FF2B5EF4-FFF2-40B4-BE49-F238E27FC236}">
                <a16:creationId xmlns:a16="http://schemas.microsoft.com/office/drawing/2014/main" id="{D6E87E1A-F920-EC45-A41D-4667DB94404A}"/>
              </a:ext>
            </a:extLst>
          </p:cNvPr>
          <p:cNvGraphicFramePr>
            <a:graphicFrameLocks noGrp="1"/>
          </p:cNvGraphicFramePr>
          <p:nvPr>
            <p:extLst>
              <p:ext uri="{D42A27DB-BD31-4B8C-83A1-F6EECF244321}">
                <p14:modId xmlns:p14="http://schemas.microsoft.com/office/powerpoint/2010/main" val="1829344358"/>
              </p:ext>
            </p:extLst>
          </p:nvPr>
        </p:nvGraphicFramePr>
        <p:xfrm>
          <a:off x="10510444" y="14255828"/>
          <a:ext cx="5867320" cy="3927946"/>
        </p:xfrm>
        <a:graphic>
          <a:graphicData uri="http://schemas.openxmlformats.org/drawingml/2006/table">
            <a:tbl>
              <a:tblPr firstRow="1" bandRow="1">
                <a:tableStyleId>{69012ECD-51FC-41F1-AA8D-1B2483CD663E}</a:tableStyleId>
              </a:tblPr>
              <a:tblGrid>
                <a:gridCol w="620108">
                  <a:extLst>
                    <a:ext uri="{9D8B030D-6E8A-4147-A177-3AD203B41FA5}">
                      <a16:colId xmlns:a16="http://schemas.microsoft.com/office/drawing/2014/main" val="4079780818"/>
                    </a:ext>
                  </a:extLst>
                </a:gridCol>
                <a:gridCol w="186341">
                  <a:extLst>
                    <a:ext uri="{9D8B030D-6E8A-4147-A177-3AD203B41FA5}">
                      <a16:colId xmlns:a16="http://schemas.microsoft.com/office/drawing/2014/main" val="3825618406"/>
                    </a:ext>
                  </a:extLst>
                </a:gridCol>
                <a:gridCol w="3550123">
                  <a:extLst>
                    <a:ext uri="{9D8B030D-6E8A-4147-A177-3AD203B41FA5}">
                      <a16:colId xmlns:a16="http://schemas.microsoft.com/office/drawing/2014/main" val="2992971745"/>
                    </a:ext>
                  </a:extLst>
                </a:gridCol>
                <a:gridCol w="755374">
                  <a:extLst>
                    <a:ext uri="{9D8B030D-6E8A-4147-A177-3AD203B41FA5}">
                      <a16:colId xmlns:a16="http://schemas.microsoft.com/office/drawing/2014/main" val="1854218590"/>
                    </a:ext>
                  </a:extLst>
                </a:gridCol>
                <a:gridCol w="755374">
                  <a:extLst>
                    <a:ext uri="{9D8B030D-6E8A-4147-A177-3AD203B41FA5}">
                      <a16:colId xmlns:a16="http://schemas.microsoft.com/office/drawing/2014/main" val="3196408353"/>
                    </a:ext>
                  </a:extLst>
                </a:gridCol>
              </a:tblGrid>
              <a:tr h="208352">
                <a:tc gridSpan="2">
                  <a:txBody>
                    <a:bodyPr/>
                    <a:lstStyle/>
                    <a:p>
                      <a:pPr algn="l"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Group</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hMerge="1">
                  <a:txBody>
                    <a:bodyPr/>
                    <a:lstStyle/>
                    <a:p>
                      <a:pPr algn="l"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a:txBody>
                    <a:bodyPr/>
                    <a:lstStyle/>
                    <a:p>
                      <a:pPr algn="l"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Species (Common &amp; Scientific names)</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Foredune zone</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a:txBody>
                    <a:bodyPr/>
                    <a:lstStyle/>
                    <a:p>
                      <a:pPr algn="ctr" fontAlgn="b"/>
                      <a:r>
                        <a:rPr lang="en-US" sz="1200" b="1" u="none" strike="noStrike" dirty="0" err="1">
                          <a:solidFill>
                            <a:schemeClr val="bg1"/>
                          </a:solidFill>
                          <a:effectLst/>
                          <a:latin typeface="Lato" panose="020F0502020204030203" pitchFamily="34" charset="0"/>
                          <a:ea typeface="Lato" panose="020F0502020204030203" pitchFamily="34" charset="0"/>
                          <a:cs typeface="Lato" panose="020F0502020204030203" pitchFamily="34" charset="0"/>
                        </a:rPr>
                        <a:t>Backdune</a:t>
                      </a:r>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 zone</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extLst>
                  <a:ext uri="{0D108BD9-81ED-4DB2-BD59-A6C34878D82A}">
                    <a16:rowId xmlns:a16="http://schemas.microsoft.com/office/drawing/2014/main" val="2098358919"/>
                  </a:ext>
                </a:extLst>
              </a:tr>
              <a:tr h="208352">
                <a:tc gridSpan="3">
                  <a:txBody>
                    <a:bodyPr/>
                    <a:lstStyle/>
                    <a:p>
                      <a:pPr algn="l" fontAlgn="b"/>
                      <a:r>
                        <a:rPr lang="en-US" sz="1200" b="1"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rPr>
                        <a:t>Grasses</a:t>
                      </a:r>
                      <a:endParaRPr lang="en-US" sz="1200" b="1" i="0"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a:txBody>
                    <a:bodyPr/>
                    <a:lstStyle/>
                    <a:p>
                      <a:pPr algn="l"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6878685"/>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Sea oats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Uniola</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paniculata</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Sea oats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Uniola</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paniculata</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516736413"/>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2.</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Bitter panicum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Panicum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amarum</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Ell.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Bitter panicum Panicum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amarum</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Ell.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2559024081"/>
                  </a:ext>
                </a:extLst>
              </a:tr>
              <a:tr h="215008">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3.</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Seashore paspalum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Paspalum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vaginatum</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Sw.</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Seashore paspalum Paspalum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vaginatum</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Sw.</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2644819681"/>
                  </a:ext>
                </a:extLst>
              </a:tr>
              <a:tr h="215008">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4.</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Saltmeadow</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cordgrass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Spartina patens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a:t>
                      </a:r>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Ait</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Muhl</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Saltmeadow</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cordgrass Spartina patens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Ait</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Muhl</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4057085400"/>
                  </a:ext>
                </a:extLst>
              </a:tr>
              <a:tr h="208352">
                <a:tc gridSpan="3">
                  <a:txBody>
                    <a:bodyPr/>
                    <a:lstStyle/>
                    <a:p>
                      <a:pPr algn="l" fontAlgn="b"/>
                      <a:r>
                        <a:rPr lang="en-US" sz="1200" b="1"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rPr>
                        <a:t>Other herbaceous plants</a:t>
                      </a:r>
                      <a:endParaRPr lang="en-US" sz="1200" b="1" i="0"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tc>
                  <a:txBody>
                    <a:bodyPr/>
                    <a:lstStyle/>
                    <a:p>
                      <a:pPr algn="ctr" fontAlgn="b"/>
                      <a:endParaRPr lang="en-US" sz="1200" b="1" i="0"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43388513"/>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5.</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Searocket</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Cakile</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maritima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Scop.</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Searocket</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Cakile</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maritima Scop.</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123092650"/>
                  </a:ext>
                </a:extLst>
              </a:tr>
              <a:tr h="215008">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6.</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Largeleaf pennywort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Hydrocotyle</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bonariensis</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Lam.</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Largeleaf pennywort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Hydrocotyle</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bonariensis</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Lam.</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150204363"/>
                  </a:ext>
                </a:extLst>
              </a:tr>
              <a:tr h="0">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7.</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Beach morning glory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Ipomoea pes-</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caprae</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 R. Brown</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Beach morning glory Ipomoea pes-</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caprae</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 R. Brown</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2548316372"/>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8.</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Seapurselane</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Sesuvium</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portulacastrum</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 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Seapurselane</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Sesuvium</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portulacastrum</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 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2916169002"/>
                  </a:ext>
                </a:extLst>
              </a:tr>
              <a:tr h="208352">
                <a:tc gridSpan="3">
                  <a:txBody>
                    <a:bodyPr/>
                    <a:lstStyle/>
                    <a:p>
                      <a:pPr algn="l" fontAlgn="b"/>
                      <a:r>
                        <a:rPr lang="en-US" sz="1200" b="1"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rPr>
                        <a:t>Trees and shrubs</a:t>
                      </a:r>
                      <a:endParaRPr lang="en-US" sz="1200" b="1" i="0"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84689833"/>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9.</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Seacoast </a:t>
                      </a:r>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marshelder</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Iva imbricata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Walt.</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Seacoast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marshelder</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Iva imbricata Walt.</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41015276"/>
                  </a:ext>
                </a:extLst>
              </a:tr>
              <a:tr h="215008">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10.</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Florida rosemary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Ceratiola</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ericoides</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Michx</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Florida rosemary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Ceratiola</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ericoides</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Michx</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extLst>
                  <a:ext uri="{0D108BD9-81ED-4DB2-BD59-A6C34878D82A}">
                    <a16:rowId xmlns:a16="http://schemas.microsoft.com/office/drawing/2014/main" val="1939235165"/>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11.</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Sand live oak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Quercus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geminata</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Small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rPr>
                        <a:t>Sand live oak Quercus geminata Small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extLst>
                  <a:ext uri="{0D108BD9-81ED-4DB2-BD59-A6C34878D82A}">
                    <a16:rowId xmlns:a16="http://schemas.microsoft.com/office/drawing/2014/main" val="1931806025"/>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12.</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Waxmyrtle</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Morella cerifera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rPr>
                        <a:t>Waxmyrtle Morella cerifera 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extLst>
                  <a:ext uri="{0D108BD9-81ED-4DB2-BD59-A6C34878D82A}">
                    <a16:rowId xmlns:a16="http://schemas.microsoft.com/office/drawing/2014/main" val="626979103"/>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13.</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Gulf croton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Croton punctatus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Jacq.</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rPr>
                        <a:t>Gulf croton Croton punctatus Jacq.</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extLst>
                  <a:ext uri="{0D108BD9-81ED-4DB2-BD59-A6C34878D82A}">
                    <a16:rowId xmlns:a16="http://schemas.microsoft.com/office/drawing/2014/main" val="228078672"/>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14.</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Aloe yucca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Yucca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aloifolia</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Aloe yucca Yucca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aloifolia</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4267299469"/>
                  </a:ext>
                </a:extLst>
              </a:tr>
            </a:tbl>
          </a:graphicData>
        </a:graphic>
      </p:graphicFrame>
      <p:sp>
        <p:nvSpPr>
          <p:cNvPr id="312" name="TextBox 311">
            <a:extLst>
              <a:ext uri="{FF2B5EF4-FFF2-40B4-BE49-F238E27FC236}">
                <a16:creationId xmlns:a16="http://schemas.microsoft.com/office/drawing/2014/main" id="{F614410F-BED8-3242-ABFE-438E29D69E4E}"/>
              </a:ext>
            </a:extLst>
          </p:cNvPr>
          <p:cNvSpPr txBox="1"/>
          <p:nvPr/>
        </p:nvSpPr>
        <p:spPr>
          <a:xfrm>
            <a:off x="10430016" y="13671053"/>
            <a:ext cx="1889153" cy="584775"/>
          </a:xfrm>
          <a:prstGeom prst="rect">
            <a:avLst/>
          </a:prstGeom>
          <a:noFill/>
        </p:spPr>
        <p:txBody>
          <a:bodyPr wrap="square">
            <a:spAutoFit/>
          </a:bodyPr>
          <a:lstStyle/>
          <a:p>
            <a:r>
              <a:rPr lang="en-US" sz="3200" spc="400" dirty="0">
                <a:solidFill>
                  <a:srgbClr val="D31F45"/>
                </a:solidFill>
                <a:latin typeface="Bebas Neue" panose="020B0606020202050201" pitchFamily="34" charset="77"/>
                <a:cs typeface="Segoe UI" panose="020B0502040204020203" pitchFamily="34" charset="0"/>
              </a:rPr>
              <a:t>SPECIES</a:t>
            </a:r>
            <a:endParaRPr lang="en-US" sz="3200" dirty="0"/>
          </a:p>
        </p:txBody>
      </p:sp>
      <p:sp>
        <p:nvSpPr>
          <p:cNvPr id="313" name="Rectangle 312">
            <a:extLst>
              <a:ext uri="{FF2B5EF4-FFF2-40B4-BE49-F238E27FC236}">
                <a16:creationId xmlns:a16="http://schemas.microsoft.com/office/drawing/2014/main" id="{6D2075FB-4163-EB45-81DF-ED58399BEF86}"/>
              </a:ext>
            </a:extLst>
          </p:cNvPr>
          <p:cNvSpPr/>
          <p:nvPr/>
        </p:nvSpPr>
        <p:spPr>
          <a:xfrm flipH="1">
            <a:off x="34255245" y="15699984"/>
            <a:ext cx="8630490" cy="77486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silent presenter">
            <a:extLst>
              <a:ext uri="{FF2B5EF4-FFF2-40B4-BE49-F238E27FC236}">
                <a16:creationId xmlns:a16="http://schemas.microsoft.com/office/drawing/2014/main" id="{E8956A2E-347A-4D49-BB9A-A4B9F8AE6A07}"/>
              </a:ext>
            </a:extLst>
          </p:cNvPr>
          <p:cNvSpPr/>
          <p:nvPr/>
        </p:nvSpPr>
        <p:spPr>
          <a:xfrm>
            <a:off x="33754127" y="11831512"/>
            <a:ext cx="512064" cy="784838"/>
          </a:xfrm>
          <a:prstGeom prst="rect">
            <a:avLst/>
          </a:prstGeom>
          <a:solidFill>
            <a:srgbClr val="3B3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TextBox 319">
            <a:extLst>
              <a:ext uri="{FF2B5EF4-FFF2-40B4-BE49-F238E27FC236}">
                <a16:creationId xmlns:a16="http://schemas.microsoft.com/office/drawing/2014/main" id="{B41FEFD1-BD36-E44C-B48A-B2051E6BD59C}"/>
              </a:ext>
            </a:extLst>
          </p:cNvPr>
          <p:cNvSpPr txBox="1"/>
          <p:nvPr/>
        </p:nvSpPr>
        <p:spPr>
          <a:xfrm>
            <a:off x="34472123" y="15756789"/>
            <a:ext cx="8225483" cy="7626127"/>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REFERENCES</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Defeo</a:t>
            </a:r>
            <a:r>
              <a:rPr lang="en-US" sz="1450" dirty="0">
                <a:solidFill>
                  <a:srgbClr val="3B3B3C"/>
                </a:solidFill>
                <a:latin typeface="Lato" panose="020F0502020204030203" pitchFamily="34" charset="0"/>
              </a:rPr>
              <a:t>, O., McLachlan, A., Schoeman, D.S., </a:t>
            </a:r>
            <a:r>
              <a:rPr lang="en-US" sz="1450" dirty="0" err="1">
                <a:solidFill>
                  <a:srgbClr val="3B3B3C"/>
                </a:solidFill>
                <a:latin typeface="Lato" panose="020F0502020204030203" pitchFamily="34" charset="0"/>
              </a:rPr>
              <a:t>Schlacher</a:t>
            </a:r>
            <a:r>
              <a:rPr lang="en-US" sz="1450" dirty="0">
                <a:solidFill>
                  <a:srgbClr val="3B3B3C"/>
                </a:solidFill>
                <a:latin typeface="Lato" panose="020F0502020204030203" pitchFamily="34" charset="0"/>
              </a:rPr>
              <a:t>,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2009. Threats to sandy beach ecosystems: a review. </a:t>
            </a:r>
            <a:r>
              <a:rPr lang="en-US" sz="1450" i="1" dirty="0">
                <a:solidFill>
                  <a:srgbClr val="3B3B3C"/>
                </a:solidFill>
                <a:latin typeface="Lato" panose="020F0502020204030203" pitchFamily="34" charset="0"/>
              </a:rPr>
              <a:t>Estuarine, Coastal and Shelf Science</a:t>
            </a:r>
            <a:r>
              <a:rPr lang="en-US" sz="1450" dirty="0">
                <a:solidFill>
                  <a:srgbClr val="3B3B3C"/>
                </a:solidFill>
                <a:latin typeface="Lato" panose="020F0502020204030203" pitchFamily="34" charset="0"/>
              </a:rPr>
              <a:t>, 81, 1–12.</a:t>
            </a:r>
          </a:p>
          <a:p>
            <a:pPr marL="925195" indent="-909320">
              <a:lnSpc>
                <a:spcPct val="120000"/>
              </a:lnSpc>
              <a:buFont typeface="+mj-lt"/>
              <a:buAutoNum type="arabicPeriod"/>
            </a:pPr>
            <a:r>
              <a:rPr lang="en-US" sz="1450" dirty="0">
                <a:solidFill>
                  <a:srgbClr val="3B3B3C"/>
                </a:solidFill>
                <a:latin typeface="Lato" panose="020F0502020204030203" pitchFamily="34" charset="0"/>
              </a:rPr>
              <a:t>Peterson, A.T., </a:t>
            </a:r>
            <a:r>
              <a:rPr lang="en-US" sz="1450" dirty="0" err="1">
                <a:solidFill>
                  <a:srgbClr val="3B3B3C"/>
                </a:solidFill>
                <a:latin typeface="Lato" panose="020F0502020204030203" pitchFamily="34" charset="0"/>
              </a:rPr>
              <a:t>Soberón</a:t>
            </a:r>
            <a:r>
              <a:rPr lang="en-US" sz="1450" dirty="0">
                <a:solidFill>
                  <a:srgbClr val="3B3B3C"/>
                </a:solidFill>
                <a:latin typeface="Lato" panose="020F0502020204030203" pitchFamily="34" charset="0"/>
              </a:rPr>
              <a:t>, J., Pearson, R.G., Anderson, R.P.,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2011. </a:t>
            </a:r>
            <a:r>
              <a:rPr lang="en-US" sz="1450" i="1" dirty="0">
                <a:solidFill>
                  <a:srgbClr val="3B3B3C"/>
                </a:solidFill>
                <a:latin typeface="Lato" panose="020F0502020204030203" pitchFamily="34" charset="0"/>
              </a:rPr>
              <a:t>Ecological Niches and Geographic Distributions </a:t>
            </a:r>
            <a:r>
              <a:rPr lang="en-US" sz="1450" dirty="0">
                <a:solidFill>
                  <a:srgbClr val="3B3B3C"/>
                </a:solidFill>
                <a:latin typeface="Lato" panose="020F0502020204030203" pitchFamily="34" charset="0"/>
              </a:rPr>
              <a:t>(MPB-49). Princeton University Press, New York. </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Hijmans</a:t>
            </a:r>
            <a:r>
              <a:rPr lang="en-US" sz="1450" dirty="0">
                <a:solidFill>
                  <a:srgbClr val="3B3B3C"/>
                </a:solidFill>
                <a:latin typeface="Lato" panose="020F0502020204030203" pitchFamily="34" charset="0"/>
              </a:rPr>
              <a:t>, R.J., Cameron, S.E., Parra, J.L., Jones,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2005. Very high resolution interpolated climate surfaces for global land areas. </a:t>
            </a:r>
            <a:r>
              <a:rPr lang="en-US" sz="1450" i="1" dirty="0">
                <a:solidFill>
                  <a:srgbClr val="3B3B3C"/>
                </a:solidFill>
                <a:latin typeface="Lato" panose="020F0502020204030203" pitchFamily="34" charset="0"/>
              </a:rPr>
              <a:t>International Journal of Climatology</a:t>
            </a:r>
            <a:r>
              <a:rPr lang="en-US" sz="1450" dirty="0">
                <a:solidFill>
                  <a:srgbClr val="3B3B3C"/>
                </a:solidFill>
                <a:latin typeface="Lato" panose="020F0502020204030203" pitchFamily="34" charset="0"/>
              </a:rPr>
              <a:t>, 25, 1965–1978.</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Hijmans</a:t>
            </a:r>
            <a:r>
              <a:rPr lang="en-US" sz="1450" dirty="0">
                <a:solidFill>
                  <a:srgbClr val="3B3B3C"/>
                </a:solidFill>
                <a:latin typeface="Lato" panose="020F0502020204030203" pitchFamily="34" charset="0"/>
              </a:rPr>
              <a:t>, R.J., 2021. raster: Geographic Data Analysis and Modeling. R package version 3.4-13. Available at: </a:t>
            </a:r>
            <a:r>
              <a:rPr lang="en-US" sz="1450" dirty="0">
                <a:solidFill>
                  <a:srgbClr val="3B3B3C"/>
                </a:solidFill>
                <a:latin typeface="Lato" panose="020F0502020204030203" pitchFamily="34" charset="0"/>
                <a:hlinkClick r:id="rId17">
                  <a:extLst>
                    <a:ext uri="{A12FA001-AC4F-418D-AE19-62706E023703}">
                      <ahyp:hlinkClr xmlns:ahyp="http://schemas.microsoft.com/office/drawing/2018/hyperlinkcolor" val="tx"/>
                    </a:ext>
                  </a:extLst>
                </a:hlinkClick>
              </a:rPr>
              <a:t>https://CRAN.R-project.org/package=raster</a:t>
            </a:r>
            <a:r>
              <a:rPr lang="en-US" sz="1450" dirty="0">
                <a:solidFill>
                  <a:srgbClr val="3B3B3C"/>
                </a:solidFill>
                <a:latin typeface="Lato" panose="020F0502020204030203" pitchFamily="34" charset="0"/>
              </a:rPr>
              <a:t>. </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Elith</a:t>
            </a:r>
            <a:r>
              <a:rPr lang="en-US" sz="1450" dirty="0">
                <a:solidFill>
                  <a:srgbClr val="3B3B3C"/>
                </a:solidFill>
                <a:latin typeface="Lato" panose="020F0502020204030203" pitchFamily="34" charset="0"/>
              </a:rPr>
              <a:t>, J., Graham, C.H., Anderson, R.P., </a:t>
            </a:r>
            <a:r>
              <a:rPr lang="en-US" sz="1450" dirty="0" err="1">
                <a:solidFill>
                  <a:srgbClr val="3B3B3C"/>
                </a:solidFill>
                <a:latin typeface="Lato" panose="020F0502020204030203" pitchFamily="34" charset="0"/>
              </a:rPr>
              <a:t>Dudík</a:t>
            </a:r>
            <a:r>
              <a:rPr lang="en-US" sz="1450" dirty="0">
                <a:solidFill>
                  <a:srgbClr val="3B3B3C"/>
                </a:solidFill>
                <a:latin typeface="Lato" panose="020F0502020204030203" pitchFamily="34" charset="0"/>
              </a:rPr>
              <a:t>,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2006. Novel methods improve prediction of species’ distributions from occurrence data. </a:t>
            </a:r>
            <a:r>
              <a:rPr lang="en-US" sz="1450" i="1" dirty="0" err="1">
                <a:solidFill>
                  <a:srgbClr val="3B3B3C"/>
                </a:solidFill>
                <a:latin typeface="Lato" panose="020F0502020204030203" pitchFamily="34" charset="0"/>
              </a:rPr>
              <a:t>Ecography</a:t>
            </a:r>
            <a:r>
              <a:rPr lang="en-US" sz="1450" dirty="0">
                <a:solidFill>
                  <a:srgbClr val="3B3B3C"/>
                </a:solidFill>
                <a:latin typeface="Lato" panose="020F0502020204030203" pitchFamily="34" charset="0"/>
              </a:rPr>
              <a:t>, 29(2), 129–151.</a:t>
            </a:r>
          </a:p>
          <a:p>
            <a:pPr marL="925195" indent="-909320">
              <a:lnSpc>
                <a:spcPct val="120000"/>
              </a:lnSpc>
              <a:buFont typeface="+mj-lt"/>
              <a:buAutoNum type="arabicPeriod"/>
            </a:pPr>
            <a:r>
              <a:rPr lang="en-US" sz="1450" dirty="0">
                <a:solidFill>
                  <a:srgbClr val="3B3B3C"/>
                </a:solidFill>
                <a:latin typeface="Lato" panose="020F0502020204030203" pitchFamily="34" charset="0"/>
              </a:rPr>
              <a:t>Phillips, S.J., Anderson, R.P., </a:t>
            </a:r>
            <a:r>
              <a:rPr lang="en-US" sz="1450" dirty="0" err="1">
                <a:solidFill>
                  <a:srgbClr val="3B3B3C"/>
                </a:solidFill>
                <a:latin typeface="Lato" panose="020F0502020204030203" pitchFamily="34" charset="0"/>
              </a:rPr>
              <a:t>Schapire</a:t>
            </a:r>
            <a:r>
              <a:rPr lang="en-US" sz="1450" dirty="0">
                <a:solidFill>
                  <a:srgbClr val="3B3B3C"/>
                </a:solidFill>
                <a:latin typeface="Lato" panose="020F0502020204030203" pitchFamily="34" charset="0"/>
              </a:rPr>
              <a:t>, R.E., 2006. Maximum entropy modeling of species geographic distributions. </a:t>
            </a:r>
            <a:r>
              <a:rPr lang="en-US" sz="1450" i="1" dirty="0">
                <a:solidFill>
                  <a:srgbClr val="3B3B3C"/>
                </a:solidFill>
                <a:latin typeface="Lato" panose="020F0502020204030203" pitchFamily="34" charset="0"/>
              </a:rPr>
              <a:t>Ecological Modelling</a:t>
            </a:r>
            <a:r>
              <a:rPr lang="en-US" sz="1450" dirty="0">
                <a:solidFill>
                  <a:srgbClr val="3B3B3C"/>
                </a:solidFill>
                <a:latin typeface="Lato" panose="020F0502020204030203" pitchFamily="34" charset="0"/>
              </a:rPr>
              <a:t>, 190(3-4), 231–259.</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Merow</a:t>
            </a:r>
            <a:r>
              <a:rPr lang="en-US" sz="1450" dirty="0">
                <a:solidFill>
                  <a:srgbClr val="3B3B3C"/>
                </a:solidFill>
                <a:latin typeface="Lato" panose="020F0502020204030203" pitchFamily="34" charset="0"/>
              </a:rPr>
              <a:t>, C., Smith, M.J., </a:t>
            </a:r>
            <a:r>
              <a:rPr lang="en-US" sz="1450" dirty="0" err="1">
                <a:solidFill>
                  <a:srgbClr val="3B3B3C"/>
                </a:solidFill>
                <a:latin typeface="Lato" panose="020F0502020204030203" pitchFamily="34" charset="0"/>
              </a:rPr>
              <a:t>Silander</a:t>
            </a:r>
            <a:r>
              <a:rPr lang="en-US" sz="1450" dirty="0">
                <a:solidFill>
                  <a:srgbClr val="3B3B3C"/>
                </a:solidFill>
                <a:latin typeface="Lato" panose="020F0502020204030203" pitchFamily="34" charset="0"/>
              </a:rPr>
              <a:t>, J.A. Jr., 2013. A practical guide to </a:t>
            </a:r>
            <a:r>
              <a:rPr lang="en-US" sz="1450" dirty="0" err="1">
                <a:solidFill>
                  <a:srgbClr val="3B3B3C"/>
                </a:solidFill>
                <a:latin typeface="Lato" panose="020F0502020204030203" pitchFamily="34" charset="0"/>
              </a:rPr>
              <a:t>MaxEnt</a:t>
            </a:r>
            <a:r>
              <a:rPr lang="en-US" sz="1450" dirty="0">
                <a:solidFill>
                  <a:srgbClr val="3B3B3C"/>
                </a:solidFill>
                <a:latin typeface="Lato" panose="020F0502020204030203" pitchFamily="34" charset="0"/>
              </a:rPr>
              <a:t> for modeling species' distributions: What it does, and why inputs and settings matter. </a:t>
            </a:r>
            <a:r>
              <a:rPr lang="en-US" sz="1450" i="1" dirty="0" err="1">
                <a:solidFill>
                  <a:srgbClr val="3B3B3C"/>
                </a:solidFill>
                <a:latin typeface="Lato" panose="020F0502020204030203" pitchFamily="34" charset="0"/>
              </a:rPr>
              <a:t>Ecography</a:t>
            </a:r>
            <a:r>
              <a:rPr lang="en-US" sz="1450" dirty="0">
                <a:solidFill>
                  <a:srgbClr val="3B3B3C"/>
                </a:solidFill>
                <a:latin typeface="Lato" panose="020F0502020204030203" pitchFamily="34" charset="0"/>
              </a:rPr>
              <a:t>, 36, 1058–1069.</a:t>
            </a:r>
          </a:p>
          <a:p>
            <a:pPr marL="925195" indent="-909320">
              <a:lnSpc>
                <a:spcPct val="120000"/>
              </a:lnSpc>
              <a:buFont typeface="+mj-lt"/>
              <a:buAutoNum type="arabicPeriod"/>
            </a:pPr>
            <a:r>
              <a:rPr lang="en-US" sz="1450" dirty="0">
                <a:solidFill>
                  <a:srgbClr val="3B3B3C"/>
                </a:solidFill>
                <a:latin typeface="Lato" panose="020F0502020204030203" pitchFamily="34" charset="0"/>
              </a:rPr>
              <a:t>Phillips, S., 2021. </a:t>
            </a:r>
            <a:r>
              <a:rPr lang="en-US" sz="1450" dirty="0" err="1">
                <a:solidFill>
                  <a:srgbClr val="3B3B3C"/>
                </a:solidFill>
                <a:latin typeface="Lato" panose="020F0502020204030203" pitchFamily="34" charset="0"/>
              </a:rPr>
              <a:t>maxnet</a:t>
            </a:r>
            <a:r>
              <a:rPr lang="en-US" sz="1450" dirty="0">
                <a:solidFill>
                  <a:srgbClr val="3B3B3C"/>
                </a:solidFill>
                <a:latin typeface="Lato" panose="020F0502020204030203" pitchFamily="34" charset="0"/>
              </a:rPr>
              <a:t>: Fitting 'Maxent' Species Distribution Models with '</a:t>
            </a:r>
            <a:r>
              <a:rPr lang="en-US" sz="1450" dirty="0" err="1">
                <a:solidFill>
                  <a:srgbClr val="3B3B3C"/>
                </a:solidFill>
                <a:latin typeface="Lato" panose="020F0502020204030203" pitchFamily="34" charset="0"/>
              </a:rPr>
              <a:t>glmnet</a:t>
            </a:r>
            <a:r>
              <a:rPr lang="en-US" sz="1450" dirty="0">
                <a:solidFill>
                  <a:srgbClr val="3B3B3C"/>
                </a:solidFill>
                <a:latin typeface="Lato" panose="020F0502020204030203" pitchFamily="34" charset="0"/>
              </a:rPr>
              <a:t>'. R package version 0.1.4. Available at: </a:t>
            </a:r>
            <a:r>
              <a:rPr lang="en-US" sz="1450" dirty="0">
                <a:solidFill>
                  <a:srgbClr val="3B3B3C"/>
                </a:solidFill>
                <a:latin typeface="Lato" panose="020F0502020204030203" pitchFamily="34" charset="0"/>
                <a:hlinkClick r:id="rId18">
                  <a:extLst>
                    <a:ext uri="{A12FA001-AC4F-418D-AE19-62706E023703}">
                      <ahyp:hlinkClr xmlns:ahyp="http://schemas.microsoft.com/office/drawing/2018/hyperlinkcolor" val="tx"/>
                    </a:ext>
                  </a:extLst>
                </a:hlinkClick>
              </a:rPr>
              <a:t>https://CRAN.R-project.org/package=maxnet</a:t>
            </a:r>
            <a:r>
              <a:rPr lang="en-US" sz="1450" dirty="0">
                <a:solidFill>
                  <a:srgbClr val="3B3B3C"/>
                </a:solidFill>
                <a:latin typeface="Lato" panose="020F0502020204030203" pitchFamily="34" charset="0"/>
              </a:rPr>
              <a:t>.</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Hijmans</a:t>
            </a:r>
            <a:r>
              <a:rPr lang="en-US" sz="1450" dirty="0">
                <a:solidFill>
                  <a:srgbClr val="3B3B3C"/>
                </a:solidFill>
                <a:latin typeface="Lato" panose="020F0502020204030203" pitchFamily="34" charset="0"/>
              </a:rPr>
              <a:t>, R.J., Phillips, S., </a:t>
            </a:r>
            <a:r>
              <a:rPr lang="en-US" sz="1450" dirty="0" err="1">
                <a:solidFill>
                  <a:srgbClr val="3B3B3C"/>
                </a:solidFill>
                <a:latin typeface="Lato" panose="020F0502020204030203" pitchFamily="34" charset="0"/>
              </a:rPr>
              <a:t>Leathwick</a:t>
            </a:r>
            <a:r>
              <a:rPr lang="en-US" sz="1450" dirty="0">
                <a:solidFill>
                  <a:srgbClr val="3B3B3C"/>
                </a:solidFill>
                <a:latin typeface="Lato" panose="020F0502020204030203" pitchFamily="34" charset="0"/>
              </a:rPr>
              <a:t>, J., </a:t>
            </a:r>
            <a:r>
              <a:rPr lang="en-US" sz="1450" dirty="0" err="1">
                <a:solidFill>
                  <a:srgbClr val="3B3B3C"/>
                </a:solidFill>
                <a:latin typeface="Lato" panose="020F0502020204030203" pitchFamily="34" charset="0"/>
              </a:rPr>
              <a:t>Elith</a:t>
            </a:r>
            <a:r>
              <a:rPr lang="en-US" sz="1450" dirty="0">
                <a:solidFill>
                  <a:srgbClr val="3B3B3C"/>
                </a:solidFill>
                <a:latin typeface="Lato" panose="020F0502020204030203" pitchFamily="34" charset="0"/>
              </a:rPr>
              <a:t>, J., 2020. </a:t>
            </a:r>
            <a:r>
              <a:rPr lang="en-US" sz="1450" dirty="0" err="1">
                <a:solidFill>
                  <a:srgbClr val="3B3B3C"/>
                </a:solidFill>
                <a:latin typeface="Lato" panose="020F0502020204030203" pitchFamily="34" charset="0"/>
              </a:rPr>
              <a:t>dismo</a:t>
            </a:r>
            <a:r>
              <a:rPr lang="en-US" sz="1450" dirty="0">
                <a:solidFill>
                  <a:srgbClr val="3B3B3C"/>
                </a:solidFill>
                <a:latin typeface="Lato" panose="020F0502020204030203" pitchFamily="34" charset="0"/>
              </a:rPr>
              <a:t>: Species Distribution Modeling. R package version 1.3-3. Available at: </a:t>
            </a:r>
            <a:r>
              <a:rPr lang="en-US" sz="1450" dirty="0">
                <a:solidFill>
                  <a:srgbClr val="3B3B3C"/>
                </a:solidFill>
                <a:latin typeface="Lato" panose="020F0502020204030203" pitchFamily="34" charset="0"/>
                <a:hlinkClick r:id="rId19">
                  <a:extLst>
                    <a:ext uri="{A12FA001-AC4F-418D-AE19-62706E023703}">
                      <ahyp:hlinkClr xmlns:ahyp="http://schemas.microsoft.com/office/drawing/2018/hyperlinkcolor" val="tx"/>
                    </a:ext>
                  </a:extLst>
                </a:hlinkClick>
              </a:rPr>
              <a:t>https://CRAN.R-project.org/package=dismo</a:t>
            </a:r>
            <a:r>
              <a:rPr lang="en-US" sz="1450" dirty="0">
                <a:solidFill>
                  <a:srgbClr val="3B3B3C"/>
                </a:solidFill>
                <a:latin typeface="Lato" panose="020F0502020204030203" pitchFamily="34" charset="0"/>
              </a:rPr>
              <a:t>.</a:t>
            </a:r>
          </a:p>
          <a:p>
            <a:pPr marL="925195" indent="-909320">
              <a:lnSpc>
                <a:spcPct val="120000"/>
              </a:lnSpc>
              <a:buFont typeface="+mj-lt"/>
              <a:buAutoNum type="arabicPeriod"/>
            </a:pPr>
            <a:r>
              <a:rPr lang="en-US" sz="1450" dirty="0">
                <a:solidFill>
                  <a:srgbClr val="3B3B3C"/>
                </a:solidFill>
                <a:latin typeface="Lato" panose="020F0502020204030203" pitchFamily="34" charset="0"/>
              </a:rPr>
              <a:t>Williams, MJ., 2007. Native plants for coastal dune restoration: what, when and how for Florida. USDA NRCS, Brooksville Plant Materials Center, Brooksville, FL.  </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Exposito</a:t>
            </a:r>
            <a:r>
              <a:rPr lang="en-US" sz="1450" dirty="0">
                <a:solidFill>
                  <a:srgbClr val="3B3B3C"/>
                </a:solidFill>
                <a:latin typeface="Lato" panose="020F0502020204030203" pitchFamily="34" charset="0"/>
              </a:rPr>
              <a:t>-Alonso, M., </a:t>
            </a:r>
            <a:r>
              <a:rPr lang="en-US" sz="1450" dirty="0" err="1">
                <a:solidFill>
                  <a:srgbClr val="3B3B3C"/>
                </a:solidFill>
                <a:latin typeface="Lato" panose="020F0502020204030203" pitchFamily="34" charset="0"/>
              </a:rPr>
              <a:t>Vasseur</a:t>
            </a:r>
            <a:r>
              <a:rPr lang="en-US" sz="1450" dirty="0">
                <a:solidFill>
                  <a:srgbClr val="3B3B3C"/>
                </a:solidFill>
                <a:latin typeface="Lato" panose="020F0502020204030203" pitchFamily="34" charset="0"/>
              </a:rPr>
              <a:t>, F., Ding, W., Wang, G.,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2018. Genomic basis and evolutionary potential for extreme drought adaptation in </a:t>
            </a:r>
            <a:r>
              <a:rPr lang="en-US" sz="1450" i="1" dirty="0">
                <a:solidFill>
                  <a:srgbClr val="3B3B3C"/>
                </a:solidFill>
                <a:latin typeface="Lato" panose="020F0502020204030203" pitchFamily="34" charset="0"/>
              </a:rPr>
              <a:t>Arabidopsis thaliana. Nature Ecology and Evolution, </a:t>
            </a:r>
            <a:r>
              <a:rPr lang="en-US" sz="1450" dirty="0">
                <a:solidFill>
                  <a:srgbClr val="3B3B3C"/>
                </a:solidFill>
                <a:latin typeface="Lato" panose="020F0502020204030203" pitchFamily="34" charset="0"/>
              </a:rPr>
              <a:t>2, 352–358.</a:t>
            </a:r>
            <a:r>
              <a:rPr lang="en-US" sz="1500" dirty="0">
                <a:solidFill>
                  <a:srgbClr val="3B3B3C"/>
                </a:solidFill>
                <a:latin typeface="Lato" panose="020F0502020204030203" pitchFamily="34" charset="0"/>
              </a:rPr>
              <a:t> </a:t>
            </a:r>
          </a:p>
        </p:txBody>
      </p:sp>
      <p:sp>
        <p:nvSpPr>
          <p:cNvPr id="324" name="TextBox 323">
            <a:extLst>
              <a:ext uri="{FF2B5EF4-FFF2-40B4-BE49-F238E27FC236}">
                <a16:creationId xmlns:a16="http://schemas.microsoft.com/office/drawing/2014/main" id="{3B65FCE1-533F-E04A-8988-5699292FA3C0}"/>
              </a:ext>
            </a:extLst>
          </p:cNvPr>
          <p:cNvSpPr txBox="1"/>
          <p:nvPr/>
        </p:nvSpPr>
        <p:spPr>
          <a:xfrm>
            <a:off x="10421521" y="19721466"/>
            <a:ext cx="8225483" cy="1081193"/>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RESULTS and discussion</a:t>
            </a:r>
          </a:p>
          <a:p>
            <a:pPr marL="571500" indent="-571500">
              <a:lnSpc>
                <a:spcPct val="120000"/>
              </a:lnSpc>
              <a:buFont typeface="Arial" panose="020B0604020202020204" pitchFamily="34" charset="0"/>
              <a:buChar char="•"/>
            </a:pPr>
            <a:endParaRPr lang="en-US" sz="2400" b="1" dirty="0">
              <a:solidFill>
                <a:srgbClr val="3B3B3C"/>
              </a:solidFill>
              <a:latin typeface="Lato" panose="020F0502020204030203" pitchFamily="34" charset="0"/>
              <a:cs typeface="Segoe UI" panose="020B0502040204020203" pitchFamily="34" charset="0"/>
            </a:endParaRPr>
          </a:p>
        </p:txBody>
      </p:sp>
      <p:sp>
        <p:nvSpPr>
          <p:cNvPr id="328" name="Rectangle 327">
            <a:extLst>
              <a:ext uri="{FF2B5EF4-FFF2-40B4-BE49-F238E27FC236}">
                <a16:creationId xmlns:a16="http://schemas.microsoft.com/office/drawing/2014/main" id="{310B3F48-0F93-4D43-BF22-7E3AA3A07B59}"/>
              </a:ext>
            </a:extLst>
          </p:cNvPr>
          <p:cNvSpPr/>
          <p:nvPr/>
        </p:nvSpPr>
        <p:spPr>
          <a:xfrm flipH="1">
            <a:off x="34239454" y="23785902"/>
            <a:ext cx="8630490" cy="21966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TextBox 328">
            <a:extLst>
              <a:ext uri="{FF2B5EF4-FFF2-40B4-BE49-F238E27FC236}">
                <a16:creationId xmlns:a16="http://schemas.microsoft.com/office/drawing/2014/main" id="{71666ED9-EAB7-FB49-A5B0-BBD48D1F226F}"/>
              </a:ext>
            </a:extLst>
          </p:cNvPr>
          <p:cNvSpPr txBox="1"/>
          <p:nvPr/>
        </p:nvSpPr>
        <p:spPr>
          <a:xfrm>
            <a:off x="34456332" y="23842707"/>
            <a:ext cx="8225483" cy="1978875"/>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ACKNOWLEDGEMENTS</a:t>
            </a:r>
          </a:p>
          <a:p>
            <a:pPr algn="just" defTabSz="1828800">
              <a:lnSpc>
                <a:spcPct val="120000"/>
              </a:lnSpc>
            </a:pPr>
            <a:r>
              <a:rPr lang="en-US" sz="1800" dirty="0">
                <a:solidFill>
                  <a:srgbClr val="3B3B3C"/>
                </a:solidFill>
                <a:latin typeface="Lato" panose="020F0502020204030203" pitchFamily="34" charset="0"/>
              </a:rPr>
              <a:t>We thank the JSU College of Science and Mathematics for providing space, computational resources, and IT support during this project. Additionally, we thank the JSU Department of Biology for providing funding for equipment (4 TB external hard drives) used during this research.</a:t>
            </a:r>
          </a:p>
        </p:txBody>
      </p:sp>
      <p:pic>
        <p:nvPicPr>
          <p:cNvPr id="330" name="Picture 329">
            <a:extLst>
              <a:ext uri="{FF2B5EF4-FFF2-40B4-BE49-F238E27FC236}">
                <a16:creationId xmlns:a16="http://schemas.microsoft.com/office/drawing/2014/main" id="{FC9A1621-124D-A34D-AFE4-0F1015D194AB}"/>
              </a:ext>
            </a:extLst>
          </p:cNvPr>
          <p:cNvPicPr>
            <a:picLocks noChangeAspect="1"/>
          </p:cNvPicPr>
          <p:nvPr/>
        </p:nvPicPr>
        <p:blipFill rotWithShape="1">
          <a:blip r:embed="rId10">
            <a:extLst>
              <a:ext uri="{28A0092B-C50C-407E-A947-70E740481C1C}">
                <a14:useLocalDpi xmlns:a14="http://schemas.microsoft.com/office/drawing/2010/main" val="0"/>
              </a:ext>
            </a:extLst>
          </a:blip>
          <a:srcRect l="22898"/>
          <a:stretch/>
        </p:blipFill>
        <p:spPr>
          <a:xfrm>
            <a:off x="27540842" y="6348966"/>
            <a:ext cx="8328725" cy="8321040"/>
          </a:xfrm>
          <a:prstGeom prst="ellipse">
            <a:avLst/>
          </a:prstGeom>
          <a:ln w="196850">
            <a:solidFill>
              <a:srgbClr val="FFFFFF"/>
            </a:solidFill>
          </a:ln>
        </p:spPr>
      </p:pic>
      <p:sp>
        <p:nvSpPr>
          <p:cNvPr id="143" name="Text Placeholder 13">
            <a:extLst>
              <a:ext uri="{FF2B5EF4-FFF2-40B4-BE49-F238E27FC236}">
                <a16:creationId xmlns:a16="http://schemas.microsoft.com/office/drawing/2014/main" id="{F2B4911E-DD19-7E40-81C8-7EA4360A8DAF}"/>
              </a:ext>
            </a:extLst>
          </p:cNvPr>
          <p:cNvSpPr txBox="1">
            <a:spLocks/>
          </p:cNvSpPr>
          <p:nvPr/>
        </p:nvSpPr>
        <p:spPr>
          <a:xfrm>
            <a:off x="34055875" y="30786032"/>
            <a:ext cx="2489219" cy="1200306"/>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4288" algn="just" defTabSz="1828800">
              <a:buClr>
                <a:srgbClr val="64564D"/>
              </a:buClr>
              <a:buSzPct val="110000"/>
            </a:pPr>
            <a:r>
              <a:rPr lang="en-US" sz="2400" b="1" spc="400" dirty="0">
                <a:solidFill>
                  <a:srgbClr val="D31F45"/>
                </a:solidFill>
                <a:latin typeface="Bebas Neue" panose="020B0606020202050201" pitchFamily="34" charset="77"/>
              </a:rPr>
              <a:t>Website:  </a:t>
            </a:r>
            <a:r>
              <a:rPr lang="en-US" sz="2400" dirty="0">
                <a:solidFill>
                  <a:srgbClr val="3B3B3C"/>
                </a:solidFill>
                <a:latin typeface="Lato" panose="020F0502020204030203" pitchFamily="34" charset="0"/>
                <a:hlinkClick r:id="rId20">
                  <a:extLst>
                    <a:ext uri="{A12FA001-AC4F-418D-AE19-62706E023703}">
                      <ahyp:hlinkClr xmlns:ahyp="http://schemas.microsoft.com/office/drawing/2018/hyperlinkcolor" val="tx"/>
                    </a:ext>
                  </a:extLst>
                </a:hlinkClick>
              </a:rPr>
              <a:t>bagleylab.com</a:t>
            </a:r>
            <a:endParaRPr lang="en-US" sz="2400" dirty="0">
              <a:solidFill>
                <a:srgbClr val="3B3B3C"/>
              </a:solidFill>
              <a:latin typeface="Lato" panose="020F0502020204030203" pitchFamily="34" charset="0"/>
            </a:endParaRPr>
          </a:p>
        </p:txBody>
      </p:sp>
      <p:sp>
        <p:nvSpPr>
          <p:cNvPr id="7" name="TextBox 6">
            <a:extLst>
              <a:ext uri="{FF2B5EF4-FFF2-40B4-BE49-F238E27FC236}">
                <a16:creationId xmlns:a16="http://schemas.microsoft.com/office/drawing/2014/main" id="{2F3F0E54-626C-8A42-9276-165DD05FA045}"/>
              </a:ext>
            </a:extLst>
          </p:cNvPr>
          <p:cNvSpPr txBox="1"/>
          <p:nvPr/>
        </p:nvSpPr>
        <p:spPr>
          <a:xfrm>
            <a:off x="16962069" y="15687673"/>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1.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Uniola</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paniculata</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81" name="TextBox 280">
            <a:extLst>
              <a:ext uri="{FF2B5EF4-FFF2-40B4-BE49-F238E27FC236}">
                <a16:creationId xmlns:a16="http://schemas.microsoft.com/office/drawing/2014/main" id="{F7D6563C-ADBC-574B-B765-720DC7C82C44}"/>
              </a:ext>
            </a:extLst>
          </p:cNvPr>
          <p:cNvSpPr txBox="1"/>
          <p:nvPr/>
        </p:nvSpPr>
        <p:spPr>
          <a:xfrm>
            <a:off x="19302635" y="15687673"/>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2.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Panicum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amarum</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83" name="TextBox 282">
            <a:extLst>
              <a:ext uri="{FF2B5EF4-FFF2-40B4-BE49-F238E27FC236}">
                <a16:creationId xmlns:a16="http://schemas.microsoft.com/office/drawing/2014/main" id="{359FB798-6847-B64A-A4C7-9F96CA5416DA}"/>
              </a:ext>
            </a:extLst>
          </p:cNvPr>
          <p:cNvSpPr txBox="1"/>
          <p:nvPr/>
        </p:nvSpPr>
        <p:spPr>
          <a:xfrm>
            <a:off x="21524077" y="15684727"/>
            <a:ext cx="1974037"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3.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Paspalum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vaginatum</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85" name="TextBox 284">
            <a:extLst>
              <a:ext uri="{FF2B5EF4-FFF2-40B4-BE49-F238E27FC236}">
                <a16:creationId xmlns:a16="http://schemas.microsoft.com/office/drawing/2014/main" id="{BDDF688A-5946-C24B-BD3B-DC546797F305}"/>
              </a:ext>
            </a:extLst>
          </p:cNvPr>
          <p:cNvSpPr txBox="1"/>
          <p:nvPr/>
        </p:nvSpPr>
        <p:spPr>
          <a:xfrm>
            <a:off x="23983767" y="15684727"/>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4.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Spartina patens</a:t>
            </a:r>
          </a:p>
        </p:txBody>
      </p:sp>
      <p:sp>
        <p:nvSpPr>
          <p:cNvPr id="287" name="TextBox 286">
            <a:extLst>
              <a:ext uri="{FF2B5EF4-FFF2-40B4-BE49-F238E27FC236}">
                <a16:creationId xmlns:a16="http://schemas.microsoft.com/office/drawing/2014/main" id="{5BD061A3-D614-9042-948A-76D1BD42BEBE}"/>
              </a:ext>
            </a:extLst>
          </p:cNvPr>
          <p:cNvSpPr txBox="1"/>
          <p:nvPr/>
        </p:nvSpPr>
        <p:spPr>
          <a:xfrm>
            <a:off x="26324333" y="15668444"/>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5.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Cakile</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edentula</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pic>
        <p:nvPicPr>
          <p:cNvPr id="288" name="Picture 287">
            <a:extLst>
              <a:ext uri="{FF2B5EF4-FFF2-40B4-BE49-F238E27FC236}">
                <a16:creationId xmlns:a16="http://schemas.microsoft.com/office/drawing/2014/main" id="{DB88467C-F782-7648-8D51-259CA0275A9A}"/>
              </a:ext>
            </a:extLst>
          </p:cNvPr>
          <p:cNvPicPr>
            <a:picLocks noChangeAspect="1"/>
          </p:cNvPicPr>
          <p:nvPr/>
        </p:nvPicPr>
        <p:blipFill rotWithShape="1">
          <a:blip r:embed="rId21">
            <a:extLst>
              <a:ext uri="{28A0092B-C50C-407E-A947-70E740481C1C}">
                <a14:useLocalDpi xmlns:a14="http://schemas.microsoft.com/office/drawing/2010/main" val="0"/>
              </a:ext>
            </a:extLst>
          </a:blip>
          <a:srcRect l="20212" t="-895" r="13134" b="895"/>
          <a:stretch/>
        </p:blipFill>
        <p:spPr>
          <a:xfrm>
            <a:off x="28650611" y="13833431"/>
            <a:ext cx="1756261" cy="1753836"/>
          </a:xfrm>
          <a:prstGeom prst="ellipse">
            <a:avLst/>
          </a:prstGeom>
          <a:ln w="73025">
            <a:solidFill>
              <a:srgbClr val="FFFFFF"/>
            </a:solidFill>
          </a:ln>
        </p:spPr>
      </p:pic>
      <p:sp>
        <p:nvSpPr>
          <p:cNvPr id="289" name="TextBox 288">
            <a:extLst>
              <a:ext uri="{FF2B5EF4-FFF2-40B4-BE49-F238E27FC236}">
                <a16:creationId xmlns:a16="http://schemas.microsoft.com/office/drawing/2014/main" id="{B2A69C3E-DCA1-8C43-B6E8-8F21337B9030}"/>
              </a:ext>
            </a:extLst>
          </p:cNvPr>
          <p:cNvSpPr txBox="1"/>
          <p:nvPr/>
        </p:nvSpPr>
        <p:spPr>
          <a:xfrm>
            <a:off x="28664899" y="15668444"/>
            <a:ext cx="1756261"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6.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Hydrocotyle</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bonariensis</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91" name="TextBox 290">
            <a:extLst>
              <a:ext uri="{FF2B5EF4-FFF2-40B4-BE49-F238E27FC236}">
                <a16:creationId xmlns:a16="http://schemas.microsoft.com/office/drawing/2014/main" id="{D934AF13-03E4-0A47-B1C5-ABD075529981}"/>
              </a:ext>
            </a:extLst>
          </p:cNvPr>
          <p:cNvSpPr txBox="1"/>
          <p:nvPr/>
        </p:nvSpPr>
        <p:spPr>
          <a:xfrm>
            <a:off x="31005465" y="15665498"/>
            <a:ext cx="1756261"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7.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Ipomoea pes-</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caprae</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95" name="TextBox 294">
            <a:extLst>
              <a:ext uri="{FF2B5EF4-FFF2-40B4-BE49-F238E27FC236}">
                <a16:creationId xmlns:a16="http://schemas.microsoft.com/office/drawing/2014/main" id="{16762336-7C49-FA4E-A9A3-59A367166A83}"/>
              </a:ext>
            </a:extLst>
          </p:cNvPr>
          <p:cNvSpPr txBox="1"/>
          <p:nvPr/>
        </p:nvSpPr>
        <p:spPr>
          <a:xfrm>
            <a:off x="16972835" y="18110438"/>
            <a:ext cx="1756261"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8.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Sesuvium</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portulacastrum</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97" name="TextBox 296">
            <a:extLst>
              <a:ext uri="{FF2B5EF4-FFF2-40B4-BE49-F238E27FC236}">
                <a16:creationId xmlns:a16="http://schemas.microsoft.com/office/drawing/2014/main" id="{D500F32D-0E62-6F41-821D-EBAB4F0AB1A8}"/>
              </a:ext>
            </a:extLst>
          </p:cNvPr>
          <p:cNvSpPr txBox="1"/>
          <p:nvPr/>
        </p:nvSpPr>
        <p:spPr>
          <a:xfrm>
            <a:off x="19299113" y="18110438"/>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9.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Iva imbricata</a:t>
            </a:r>
          </a:p>
        </p:txBody>
      </p:sp>
      <p:sp>
        <p:nvSpPr>
          <p:cNvPr id="299" name="TextBox 298">
            <a:extLst>
              <a:ext uri="{FF2B5EF4-FFF2-40B4-BE49-F238E27FC236}">
                <a16:creationId xmlns:a16="http://schemas.microsoft.com/office/drawing/2014/main" id="{F2035412-4E6B-E341-A99B-F4984EF0340C}"/>
              </a:ext>
            </a:extLst>
          </p:cNvPr>
          <p:cNvSpPr txBox="1"/>
          <p:nvPr/>
        </p:nvSpPr>
        <p:spPr>
          <a:xfrm>
            <a:off x="21639679" y="18107492"/>
            <a:ext cx="1756261" cy="523220"/>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10. </a:t>
            </a:r>
            <a:r>
              <a:rPr lang="en-US" sz="1400" b="1" i="1" dirty="0" err="1">
                <a:solidFill>
                  <a:srgbClr val="1FD353"/>
                </a:solidFill>
                <a:latin typeface="Lato" panose="020F0502020204030203" pitchFamily="34" charset="0"/>
                <a:ea typeface="Lato" panose="020F0502020204030203" pitchFamily="34" charset="0"/>
                <a:cs typeface="Lato" panose="020F0502020204030203" pitchFamily="34" charset="0"/>
              </a:rPr>
              <a:t>Ceratiola</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D353"/>
                </a:solidFill>
                <a:latin typeface="Lato" panose="020F0502020204030203" pitchFamily="34" charset="0"/>
                <a:ea typeface="Lato" panose="020F0502020204030203" pitchFamily="34" charset="0"/>
                <a:cs typeface="Lato" panose="020F0502020204030203" pitchFamily="34" charset="0"/>
              </a:rPr>
              <a:t>ericoides</a:t>
            </a:r>
            <a:endPar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endParaRPr>
          </a:p>
        </p:txBody>
      </p:sp>
      <p:sp>
        <p:nvSpPr>
          <p:cNvPr id="302" name="TextBox 301">
            <a:extLst>
              <a:ext uri="{FF2B5EF4-FFF2-40B4-BE49-F238E27FC236}">
                <a16:creationId xmlns:a16="http://schemas.microsoft.com/office/drawing/2014/main" id="{0EB71E47-EBB7-D141-8165-E6B81D008181}"/>
              </a:ext>
            </a:extLst>
          </p:cNvPr>
          <p:cNvSpPr txBox="1"/>
          <p:nvPr/>
        </p:nvSpPr>
        <p:spPr>
          <a:xfrm>
            <a:off x="23980245" y="18107492"/>
            <a:ext cx="1756261" cy="523220"/>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11. </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Quercus </a:t>
            </a:r>
            <a:r>
              <a:rPr lang="en-US" sz="1400" b="1" i="1" dirty="0" err="1">
                <a:solidFill>
                  <a:srgbClr val="1FD353"/>
                </a:solidFill>
                <a:latin typeface="Lato" panose="020F0502020204030203" pitchFamily="34" charset="0"/>
                <a:ea typeface="Lato" panose="020F0502020204030203" pitchFamily="34" charset="0"/>
                <a:cs typeface="Lato" panose="020F0502020204030203" pitchFamily="34" charset="0"/>
              </a:rPr>
              <a:t>geminata</a:t>
            </a:r>
            <a:endPar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endParaRPr>
          </a:p>
        </p:txBody>
      </p:sp>
      <p:sp>
        <p:nvSpPr>
          <p:cNvPr id="304" name="TextBox 303">
            <a:extLst>
              <a:ext uri="{FF2B5EF4-FFF2-40B4-BE49-F238E27FC236}">
                <a16:creationId xmlns:a16="http://schemas.microsoft.com/office/drawing/2014/main" id="{E7BDBE2A-9930-5E4C-AC87-DEAB79EEC279}"/>
              </a:ext>
            </a:extLst>
          </p:cNvPr>
          <p:cNvSpPr txBox="1"/>
          <p:nvPr/>
        </p:nvSpPr>
        <p:spPr>
          <a:xfrm>
            <a:off x="26320811" y="18091209"/>
            <a:ext cx="1756261" cy="307777"/>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12. </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Morella cerifera</a:t>
            </a:r>
          </a:p>
        </p:txBody>
      </p:sp>
      <p:sp>
        <p:nvSpPr>
          <p:cNvPr id="314" name="TextBox 313">
            <a:extLst>
              <a:ext uri="{FF2B5EF4-FFF2-40B4-BE49-F238E27FC236}">
                <a16:creationId xmlns:a16="http://schemas.microsoft.com/office/drawing/2014/main" id="{33F5CCC4-F214-084F-9E4E-D818476CF0DA}"/>
              </a:ext>
            </a:extLst>
          </p:cNvPr>
          <p:cNvSpPr txBox="1"/>
          <p:nvPr/>
        </p:nvSpPr>
        <p:spPr>
          <a:xfrm>
            <a:off x="28661377" y="18091209"/>
            <a:ext cx="1756261" cy="523220"/>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13. </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Croton punctatus</a:t>
            </a:r>
          </a:p>
        </p:txBody>
      </p:sp>
      <p:sp>
        <p:nvSpPr>
          <p:cNvPr id="318" name="TextBox 317">
            <a:extLst>
              <a:ext uri="{FF2B5EF4-FFF2-40B4-BE49-F238E27FC236}">
                <a16:creationId xmlns:a16="http://schemas.microsoft.com/office/drawing/2014/main" id="{0EA7A20D-B795-E840-BE4A-3192544E2566}"/>
              </a:ext>
            </a:extLst>
          </p:cNvPr>
          <p:cNvSpPr txBox="1"/>
          <p:nvPr/>
        </p:nvSpPr>
        <p:spPr>
          <a:xfrm>
            <a:off x="31001943" y="18088263"/>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14.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Yucca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aloifolia</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pic>
        <p:nvPicPr>
          <p:cNvPr id="327" name="Picture 326">
            <a:extLst>
              <a:ext uri="{FF2B5EF4-FFF2-40B4-BE49-F238E27FC236}">
                <a16:creationId xmlns:a16="http://schemas.microsoft.com/office/drawing/2014/main" id="{C51EEB55-BDA1-B845-B6A3-17F7B2324BE0}"/>
              </a:ext>
            </a:extLst>
          </p:cNvPr>
          <p:cNvPicPr>
            <a:picLocks noChangeAspect="1"/>
          </p:cNvPicPr>
          <p:nvPr/>
        </p:nvPicPr>
        <p:blipFill rotWithShape="1">
          <a:blip r:embed="rId22">
            <a:extLst>
              <a:ext uri="{28A0092B-C50C-407E-A947-70E740481C1C}">
                <a14:useLocalDpi xmlns:a14="http://schemas.microsoft.com/office/drawing/2010/main" val="0"/>
              </a:ext>
            </a:extLst>
          </a:blip>
          <a:srcRect l="52370" t="57167" r="10784" b="3510"/>
          <a:stretch/>
        </p:blipFill>
        <p:spPr>
          <a:xfrm>
            <a:off x="30987955" y="13830485"/>
            <a:ext cx="1755961" cy="1758294"/>
          </a:xfrm>
          <a:prstGeom prst="ellipse">
            <a:avLst/>
          </a:prstGeom>
          <a:ln w="73025">
            <a:solidFill>
              <a:srgbClr val="FFFFFF"/>
            </a:solidFill>
          </a:ln>
        </p:spPr>
      </p:pic>
      <p:pic>
        <p:nvPicPr>
          <p:cNvPr id="332" name="Picture 331">
            <a:extLst>
              <a:ext uri="{FF2B5EF4-FFF2-40B4-BE49-F238E27FC236}">
                <a16:creationId xmlns:a16="http://schemas.microsoft.com/office/drawing/2014/main" id="{1242178D-9EBC-0C4C-BE39-B3FC4E8CDB6C}"/>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3973427" y="16270667"/>
            <a:ext cx="1755648" cy="1755648"/>
          </a:xfrm>
          <a:prstGeom prst="ellipse">
            <a:avLst/>
          </a:prstGeom>
          <a:ln w="73025">
            <a:solidFill>
              <a:srgbClr val="FFFFFF"/>
            </a:solidFill>
          </a:ln>
        </p:spPr>
      </p:pic>
      <p:sp>
        <p:nvSpPr>
          <p:cNvPr id="8" name="Oval 7">
            <a:extLst>
              <a:ext uri="{FF2B5EF4-FFF2-40B4-BE49-F238E27FC236}">
                <a16:creationId xmlns:a16="http://schemas.microsoft.com/office/drawing/2014/main" id="{244E42D7-98FB-6C42-A8E9-776FB794CC4F}"/>
              </a:ext>
            </a:extLst>
          </p:cNvPr>
          <p:cNvSpPr>
            <a:spLocks noChangeAspect="1"/>
          </p:cNvSpPr>
          <p:nvPr/>
        </p:nvSpPr>
        <p:spPr>
          <a:xfrm>
            <a:off x="11216608" y="18339663"/>
            <a:ext cx="274320" cy="274320"/>
          </a:xfrm>
          <a:prstGeom prst="ellipse">
            <a:avLst/>
          </a:prstGeom>
          <a:solidFill>
            <a:srgbClr val="1F9FD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TextBox 334">
            <a:extLst>
              <a:ext uri="{FF2B5EF4-FFF2-40B4-BE49-F238E27FC236}">
                <a16:creationId xmlns:a16="http://schemas.microsoft.com/office/drawing/2014/main" id="{FB081482-C994-7148-B654-EE7AD3CA5D31}"/>
              </a:ext>
            </a:extLst>
          </p:cNvPr>
          <p:cNvSpPr txBox="1"/>
          <p:nvPr/>
        </p:nvSpPr>
        <p:spPr>
          <a:xfrm>
            <a:off x="11529004" y="18322935"/>
            <a:ext cx="1756261" cy="307777"/>
          </a:xfrm>
          <a:prstGeom prst="rect">
            <a:avLst/>
          </a:prstGeom>
          <a:noFill/>
        </p:spPr>
        <p:txBody>
          <a:bodyPr wrap="square" rtlCol="0">
            <a:spAutoFit/>
          </a:bodyPr>
          <a:lstStyle/>
          <a:p>
            <a:pPr algn="ctr"/>
            <a:r>
              <a:rPr lang="en-US" sz="1400" b="1" dirty="0">
                <a:solidFill>
                  <a:srgbClr val="D31F45"/>
                </a:solidFill>
                <a:latin typeface="Lato" panose="020F0502020204030203" pitchFamily="34" charset="0"/>
                <a:ea typeface="Lato" panose="020F0502020204030203" pitchFamily="34" charset="0"/>
                <a:cs typeface="Lato" panose="020F0502020204030203" pitchFamily="34" charset="0"/>
              </a:rPr>
              <a:t>Foredune species</a:t>
            </a:r>
            <a:endParaRPr lang="en-US" sz="1400" b="1" i="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36" name="Oval 335">
            <a:extLst>
              <a:ext uri="{FF2B5EF4-FFF2-40B4-BE49-F238E27FC236}">
                <a16:creationId xmlns:a16="http://schemas.microsoft.com/office/drawing/2014/main" id="{D4F5C32C-9AD7-534C-BDF5-65C99361662C}"/>
              </a:ext>
            </a:extLst>
          </p:cNvPr>
          <p:cNvSpPr>
            <a:spLocks noChangeAspect="1"/>
          </p:cNvSpPr>
          <p:nvPr/>
        </p:nvSpPr>
        <p:spPr>
          <a:xfrm>
            <a:off x="13615083" y="18339663"/>
            <a:ext cx="274320" cy="274320"/>
          </a:xfrm>
          <a:prstGeom prst="ellipse">
            <a:avLst/>
          </a:prstGeom>
          <a:solidFill>
            <a:srgbClr val="1FD35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TextBox 336">
            <a:extLst>
              <a:ext uri="{FF2B5EF4-FFF2-40B4-BE49-F238E27FC236}">
                <a16:creationId xmlns:a16="http://schemas.microsoft.com/office/drawing/2014/main" id="{6431B1AD-51FD-A847-9941-B686AA7FEF43}"/>
              </a:ext>
            </a:extLst>
          </p:cNvPr>
          <p:cNvSpPr txBox="1"/>
          <p:nvPr/>
        </p:nvSpPr>
        <p:spPr>
          <a:xfrm>
            <a:off x="13927479" y="18322935"/>
            <a:ext cx="1756261" cy="307777"/>
          </a:xfrm>
          <a:prstGeom prst="rect">
            <a:avLst/>
          </a:prstGeom>
          <a:noFill/>
        </p:spPr>
        <p:txBody>
          <a:bodyPr wrap="square" rtlCol="0">
            <a:spAutoFit/>
          </a:bodyPr>
          <a:lstStyle/>
          <a:p>
            <a:pPr algn="ctr"/>
            <a:r>
              <a:rPr lang="en-US" sz="1400" b="1" dirty="0" err="1">
                <a:solidFill>
                  <a:srgbClr val="D31F45"/>
                </a:solidFill>
                <a:latin typeface="Lato" panose="020F0502020204030203" pitchFamily="34" charset="0"/>
                <a:ea typeface="Lato" panose="020F0502020204030203" pitchFamily="34" charset="0"/>
                <a:cs typeface="Lato" panose="020F0502020204030203" pitchFamily="34" charset="0"/>
              </a:rPr>
              <a:t>Backdune</a:t>
            </a:r>
            <a:r>
              <a:rPr lang="en-US" sz="1400" b="1" dirty="0">
                <a:solidFill>
                  <a:srgbClr val="D31F45"/>
                </a:solidFill>
                <a:latin typeface="Lato" panose="020F0502020204030203" pitchFamily="34" charset="0"/>
                <a:ea typeface="Lato" panose="020F0502020204030203" pitchFamily="34" charset="0"/>
                <a:cs typeface="Lato" panose="020F0502020204030203" pitchFamily="34" charset="0"/>
              </a:rPr>
              <a:t> species</a:t>
            </a:r>
            <a:endParaRPr lang="en-US" sz="1400" b="1" i="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pic>
        <p:nvPicPr>
          <p:cNvPr id="11" name="Picture 10">
            <a:extLst>
              <a:ext uri="{FF2B5EF4-FFF2-40B4-BE49-F238E27FC236}">
                <a16:creationId xmlns:a16="http://schemas.microsoft.com/office/drawing/2014/main" id="{E25A08A0-ECBD-AE45-A8E9-C23A653F007B}"/>
              </a:ext>
            </a:extLst>
          </p:cNvPr>
          <p:cNvPicPr>
            <a:picLocks noChangeAspect="1"/>
          </p:cNvPicPr>
          <p:nvPr/>
        </p:nvPicPr>
        <p:blipFill rotWithShape="1">
          <a:blip r:embed="rId24">
            <a:extLst>
              <a:ext uri="{28A0092B-C50C-407E-A947-70E740481C1C}">
                <a14:useLocalDpi xmlns:a14="http://schemas.microsoft.com/office/drawing/2010/main" val="0"/>
              </a:ext>
            </a:extLst>
          </a:blip>
          <a:srcRect l="2500" t="8692" b="15612"/>
          <a:stretch/>
        </p:blipFill>
        <p:spPr>
          <a:xfrm>
            <a:off x="26315568" y="13842522"/>
            <a:ext cx="1752499" cy="1755648"/>
          </a:xfrm>
          <a:prstGeom prst="ellipse">
            <a:avLst/>
          </a:prstGeom>
          <a:ln w="73025">
            <a:solidFill>
              <a:srgbClr val="FFFFFF"/>
            </a:solidFill>
          </a:ln>
        </p:spPr>
      </p:pic>
      <p:pic>
        <p:nvPicPr>
          <p:cNvPr id="13" name="Picture 12">
            <a:extLst>
              <a:ext uri="{FF2B5EF4-FFF2-40B4-BE49-F238E27FC236}">
                <a16:creationId xmlns:a16="http://schemas.microsoft.com/office/drawing/2014/main" id="{7BE15BA0-8527-D14B-BCEA-A4CD0955D56F}"/>
              </a:ext>
            </a:extLst>
          </p:cNvPr>
          <p:cNvPicPr>
            <a:picLocks noChangeAspect="1"/>
          </p:cNvPicPr>
          <p:nvPr/>
        </p:nvPicPr>
        <p:blipFill rotWithShape="1">
          <a:blip r:embed="rId25">
            <a:extLst>
              <a:ext uri="{28A0092B-C50C-407E-A947-70E740481C1C}">
                <a14:useLocalDpi xmlns:a14="http://schemas.microsoft.com/office/drawing/2010/main" val="0"/>
              </a:ext>
            </a:extLst>
          </a:blip>
          <a:srcRect t="8659" r="5659" b="19199"/>
          <a:stretch/>
        </p:blipFill>
        <p:spPr>
          <a:xfrm>
            <a:off x="23975002" y="13854960"/>
            <a:ext cx="1752499" cy="1755648"/>
          </a:xfrm>
          <a:prstGeom prst="ellipse">
            <a:avLst/>
          </a:prstGeom>
          <a:ln w="73025">
            <a:solidFill>
              <a:srgbClr val="FFFFFF"/>
            </a:solidFill>
          </a:ln>
        </p:spPr>
      </p:pic>
      <p:pic>
        <p:nvPicPr>
          <p:cNvPr id="338" name="Picture 337">
            <a:extLst>
              <a:ext uri="{FF2B5EF4-FFF2-40B4-BE49-F238E27FC236}">
                <a16:creationId xmlns:a16="http://schemas.microsoft.com/office/drawing/2014/main" id="{E64B6422-67CE-6C42-8475-45AFD4839E6B}"/>
              </a:ext>
            </a:extLst>
          </p:cNvPr>
          <p:cNvPicPr>
            <a:picLocks noChangeAspect="1"/>
          </p:cNvPicPr>
          <p:nvPr/>
        </p:nvPicPr>
        <p:blipFill rotWithShape="1">
          <a:blip r:embed="rId26"/>
          <a:srcRect l="4040" t="9308" r="1706" b="19993"/>
          <a:stretch/>
        </p:blipFill>
        <p:spPr>
          <a:xfrm>
            <a:off x="21633067" y="13851754"/>
            <a:ext cx="1755424" cy="1755648"/>
          </a:xfrm>
          <a:prstGeom prst="ellipse">
            <a:avLst/>
          </a:prstGeom>
          <a:ln w="73025">
            <a:solidFill>
              <a:srgbClr val="FFFFFF"/>
            </a:solidFill>
          </a:ln>
        </p:spPr>
      </p:pic>
      <p:pic>
        <p:nvPicPr>
          <p:cNvPr id="15" name="Picture 14">
            <a:extLst>
              <a:ext uri="{FF2B5EF4-FFF2-40B4-BE49-F238E27FC236}">
                <a16:creationId xmlns:a16="http://schemas.microsoft.com/office/drawing/2014/main" id="{5E2219C0-FDE6-6442-9DF7-0E1C60B4F23F}"/>
              </a:ext>
            </a:extLst>
          </p:cNvPr>
          <p:cNvPicPr>
            <a:picLocks noChangeAspect="1"/>
          </p:cNvPicPr>
          <p:nvPr/>
        </p:nvPicPr>
        <p:blipFill rotWithShape="1">
          <a:blip r:embed="rId27">
            <a:extLst>
              <a:ext uri="{28A0092B-C50C-407E-A947-70E740481C1C}">
                <a14:useLocalDpi xmlns:a14="http://schemas.microsoft.com/office/drawing/2010/main" val="0"/>
              </a:ext>
            </a:extLst>
          </a:blip>
          <a:srcRect l="5258" r="3003"/>
          <a:stretch/>
        </p:blipFill>
        <p:spPr>
          <a:xfrm>
            <a:off x="19294849" y="13842522"/>
            <a:ext cx="1751520" cy="1755648"/>
          </a:xfrm>
          <a:prstGeom prst="ellipse">
            <a:avLst/>
          </a:prstGeom>
          <a:ln w="6350">
            <a:solidFill>
              <a:schemeClr val="bg1">
                <a:lumMod val="95000"/>
              </a:schemeClr>
            </a:solidFill>
          </a:ln>
        </p:spPr>
      </p:pic>
      <p:pic>
        <p:nvPicPr>
          <p:cNvPr id="21" name="Picture 20">
            <a:extLst>
              <a:ext uri="{FF2B5EF4-FFF2-40B4-BE49-F238E27FC236}">
                <a16:creationId xmlns:a16="http://schemas.microsoft.com/office/drawing/2014/main" id="{791A77BD-1899-5741-951A-4CD252BBED78}"/>
              </a:ext>
            </a:extLst>
          </p:cNvPr>
          <p:cNvPicPr>
            <a:picLocks noChangeAspect="1"/>
          </p:cNvPicPr>
          <p:nvPr/>
        </p:nvPicPr>
        <p:blipFill rotWithShape="1">
          <a:blip r:embed="rId28">
            <a:extLst>
              <a:ext uri="{28A0092B-C50C-407E-A947-70E740481C1C}">
                <a14:useLocalDpi xmlns:a14="http://schemas.microsoft.com/office/drawing/2010/main" val="0"/>
              </a:ext>
            </a:extLst>
          </a:blip>
          <a:srcRect l="317" b="1353"/>
          <a:stretch/>
        </p:blipFill>
        <p:spPr>
          <a:xfrm>
            <a:off x="16952332" y="13850848"/>
            <a:ext cx="1756010" cy="1755648"/>
          </a:xfrm>
          <a:prstGeom prst="ellipse">
            <a:avLst/>
          </a:prstGeom>
          <a:ln w="73025">
            <a:solidFill>
              <a:srgbClr val="FFFFFF"/>
            </a:solidFill>
          </a:ln>
        </p:spPr>
      </p:pic>
      <p:pic>
        <p:nvPicPr>
          <p:cNvPr id="23" name="Picture 22">
            <a:extLst>
              <a:ext uri="{FF2B5EF4-FFF2-40B4-BE49-F238E27FC236}">
                <a16:creationId xmlns:a16="http://schemas.microsoft.com/office/drawing/2014/main" id="{C81E6388-C0F5-DC40-B73A-AD57AAC22F93}"/>
              </a:ext>
            </a:extLst>
          </p:cNvPr>
          <p:cNvPicPr>
            <a:picLocks noChangeAspect="1"/>
          </p:cNvPicPr>
          <p:nvPr/>
        </p:nvPicPr>
        <p:blipFill rotWithShape="1">
          <a:blip r:embed="rId29">
            <a:extLst>
              <a:ext uri="{28A0092B-C50C-407E-A947-70E740481C1C}">
                <a14:useLocalDpi xmlns:a14="http://schemas.microsoft.com/office/drawing/2010/main" val="0"/>
              </a:ext>
            </a:extLst>
          </a:blip>
          <a:srcRect l="14299" t="3436" r="18212"/>
          <a:stretch/>
        </p:blipFill>
        <p:spPr>
          <a:xfrm>
            <a:off x="26303001" y="16251438"/>
            <a:ext cx="1752925" cy="1755648"/>
          </a:xfrm>
          <a:prstGeom prst="ellipse">
            <a:avLst/>
          </a:prstGeom>
          <a:ln w="73025">
            <a:solidFill>
              <a:srgbClr val="FFFFFF"/>
            </a:solidFill>
          </a:ln>
        </p:spPr>
      </p:pic>
      <p:pic>
        <p:nvPicPr>
          <p:cNvPr id="29" name="Picture 28">
            <a:extLst>
              <a:ext uri="{FF2B5EF4-FFF2-40B4-BE49-F238E27FC236}">
                <a16:creationId xmlns:a16="http://schemas.microsoft.com/office/drawing/2014/main" id="{FE26D332-0AAE-9E43-BE42-706FF890CDF7}"/>
              </a:ext>
            </a:extLst>
          </p:cNvPr>
          <p:cNvPicPr>
            <a:picLocks noChangeAspect="1"/>
          </p:cNvPicPr>
          <p:nvPr/>
        </p:nvPicPr>
        <p:blipFill rotWithShape="1">
          <a:blip r:embed="rId30">
            <a:extLst>
              <a:ext uri="{28A0092B-C50C-407E-A947-70E740481C1C}">
                <a14:useLocalDpi xmlns:a14="http://schemas.microsoft.com/office/drawing/2010/main" val="0"/>
              </a:ext>
            </a:extLst>
          </a:blip>
          <a:srcRect l="21027" r="12293"/>
          <a:stretch/>
        </p:blipFill>
        <p:spPr>
          <a:xfrm>
            <a:off x="16972960" y="16270665"/>
            <a:ext cx="1756010" cy="1755648"/>
          </a:xfrm>
          <a:prstGeom prst="ellipse">
            <a:avLst/>
          </a:prstGeom>
          <a:ln w="73025">
            <a:solidFill>
              <a:srgbClr val="FFFFFF"/>
            </a:solidFill>
          </a:ln>
        </p:spPr>
      </p:pic>
      <p:pic>
        <p:nvPicPr>
          <p:cNvPr id="33" name="Picture 32">
            <a:extLst>
              <a:ext uri="{FF2B5EF4-FFF2-40B4-BE49-F238E27FC236}">
                <a16:creationId xmlns:a16="http://schemas.microsoft.com/office/drawing/2014/main" id="{8A248DDA-B580-C34F-84BE-099C92E9D274}"/>
              </a:ext>
            </a:extLst>
          </p:cNvPr>
          <p:cNvPicPr>
            <a:picLocks noChangeAspect="1"/>
          </p:cNvPicPr>
          <p:nvPr/>
        </p:nvPicPr>
        <p:blipFill rotWithShape="1">
          <a:blip r:embed="rId31">
            <a:extLst>
              <a:ext uri="{28A0092B-C50C-407E-A947-70E740481C1C}">
                <a14:useLocalDpi xmlns:a14="http://schemas.microsoft.com/office/drawing/2010/main" val="0"/>
              </a:ext>
            </a:extLst>
          </a:blip>
          <a:srcRect l="25005"/>
          <a:stretch/>
        </p:blipFill>
        <p:spPr>
          <a:xfrm>
            <a:off x="19276967" y="16270665"/>
            <a:ext cx="1755532" cy="1755648"/>
          </a:xfrm>
          <a:prstGeom prst="ellipse">
            <a:avLst/>
          </a:prstGeom>
          <a:ln w="73025">
            <a:solidFill>
              <a:srgbClr val="FFFFFF"/>
            </a:solidFill>
          </a:ln>
        </p:spPr>
      </p:pic>
      <p:pic>
        <p:nvPicPr>
          <p:cNvPr id="39" name="Picture 38">
            <a:extLst>
              <a:ext uri="{FF2B5EF4-FFF2-40B4-BE49-F238E27FC236}">
                <a16:creationId xmlns:a16="http://schemas.microsoft.com/office/drawing/2014/main" id="{E075EB1B-6F9B-934B-BB31-14A4B46B6DDC}"/>
              </a:ext>
            </a:extLst>
          </p:cNvPr>
          <p:cNvPicPr>
            <a:picLocks noChangeAspect="1"/>
          </p:cNvPicPr>
          <p:nvPr/>
        </p:nvPicPr>
        <p:blipFill rotWithShape="1">
          <a:blip r:embed="rId32">
            <a:extLst>
              <a:ext uri="{28A0092B-C50C-407E-A947-70E740481C1C}">
                <a14:useLocalDpi xmlns:a14="http://schemas.microsoft.com/office/drawing/2010/main" val="0"/>
              </a:ext>
            </a:extLst>
          </a:blip>
          <a:srcRect t="1533"/>
          <a:stretch/>
        </p:blipFill>
        <p:spPr>
          <a:xfrm>
            <a:off x="21622600" y="16273791"/>
            <a:ext cx="1759052" cy="1755648"/>
          </a:xfrm>
          <a:prstGeom prst="ellipse">
            <a:avLst/>
          </a:prstGeom>
          <a:ln w="73025">
            <a:solidFill>
              <a:srgbClr val="FFFFFF"/>
            </a:solidFill>
          </a:ln>
        </p:spPr>
      </p:pic>
      <p:pic>
        <p:nvPicPr>
          <p:cNvPr id="41" name="Picture 40">
            <a:extLst>
              <a:ext uri="{FF2B5EF4-FFF2-40B4-BE49-F238E27FC236}">
                <a16:creationId xmlns:a16="http://schemas.microsoft.com/office/drawing/2014/main" id="{0C70EEC9-38EB-A742-88AA-00E478A16254}"/>
              </a:ext>
            </a:extLst>
          </p:cNvPr>
          <p:cNvPicPr>
            <a:picLocks noChangeAspect="1"/>
          </p:cNvPicPr>
          <p:nvPr/>
        </p:nvPicPr>
        <p:blipFill rotWithShape="1">
          <a:blip r:embed="rId33">
            <a:extLst>
              <a:ext uri="{28A0092B-C50C-407E-A947-70E740481C1C}">
                <a14:useLocalDpi xmlns:a14="http://schemas.microsoft.com/office/drawing/2010/main" val="0"/>
              </a:ext>
            </a:extLst>
          </a:blip>
          <a:srcRect t="966" b="17143"/>
          <a:stretch/>
        </p:blipFill>
        <p:spPr>
          <a:xfrm>
            <a:off x="28658547" y="16270665"/>
            <a:ext cx="1756451" cy="1755648"/>
          </a:xfrm>
          <a:prstGeom prst="ellipse">
            <a:avLst/>
          </a:prstGeom>
          <a:ln w="73025">
            <a:solidFill>
              <a:srgbClr val="FFFFFF"/>
            </a:solidFill>
          </a:ln>
        </p:spPr>
      </p:pic>
      <p:pic>
        <p:nvPicPr>
          <p:cNvPr id="43" name="Picture 42">
            <a:extLst>
              <a:ext uri="{FF2B5EF4-FFF2-40B4-BE49-F238E27FC236}">
                <a16:creationId xmlns:a16="http://schemas.microsoft.com/office/drawing/2014/main" id="{733A9EB6-E2F9-CE4A-828A-348B054983F6}"/>
              </a:ext>
            </a:extLst>
          </p:cNvPr>
          <p:cNvPicPr>
            <a:picLocks noChangeAspect="1"/>
          </p:cNvPicPr>
          <p:nvPr/>
        </p:nvPicPr>
        <p:blipFill rotWithShape="1">
          <a:blip r:embed="rId34">
            <a:extLst>
              <a:ext uri="{28A0092B-C50C-407E-A947-70E740481C1C}">
                <a14:useLocalDpi xmlns:a14="http://schemas.microsoft.com/office/drawing/2010/main" val="0"/>
              </a:ext>
            </a:extLst>
          </a:blip>
          <a:srcRect l="25210" r="790" b="1311"/>
          <a:stretch/>
        </p:blipFill>
        <p:spPr>
          <a:xfrm>
            <a:off x="30988686" y="16270665"/>
            <a:ext cx="1755230" cy="1755648"/>
          </a:xfrm>
          <a:prstGeom prst="ellipse">
            <a:avLst/>
          </a:prstGeom>
          <a:ln w="73025">
            <a:solidFill>
              <a:srgbClr val="FFFFFF"/>
            </a:solidFill>
          </a:ln>
        </p:spPr>
      </p:pic>
      <p:graphicFrame>
        <p:nvGraphicFramePr>
          <p:cNvPr id="176" name="Table 12">
            <a:extLst>
              <a:ext uri="{FF2B5EF4-FFF2-40B4-BE49-F238E27FC236}">
                <a16:creationId xmlns:a16="http://schemas.microsoft.com/office/drawing/2014/main" id="{DCFE73D4-A3D2-9440-BC75-6E17A543A6BF}"/>
              </a:ext>
            </a:extLst>
          </p:cNvPr>
          <p:cNvGraphicFramePr>
            <a:graphicFrameLocks noGrp="1"/>
          </p:cNvGraphicFramePr>
          <p:nvPr>
            <p:extLst>
              <p:ext uri="{D42A27DB-BD31-4B8C-83A1-F6EECF244321}">
                <p14:modId xmlns:p14="http://schemas.microsoft.com/office/powerpoint/2010/main" val="3476413958"/>
              </p:ext>
            </p:extLst>
          </p:nvPr>
        </p:nvGraphicFramePr>
        <p:xfrm>
          <a:off x="1379662" y="28338262"/>
          <a:ext cx="2598046" cy="2653665"/>
        </p:xfrm>
        <a:graphic>
          <a:graphicData uri="http://schemas.openxmlformats.org/drawingml/2006/table">
            <a:tbl>
              <a:tblPr firstRow="1" bandRow="1">
                <a:tableStyleId>{69012ECD-51FC-41F1-AA8D-1B2483CD663E}</a:tableStyleId>
              </a:tblPr>
              <a:tblGrid>
                <a:gridCol w="410309">
                  <a:extLst>
                    <a:ext uri="{9D8B030D-6E8A-4147-A177-3AD203B41FA5}">
                      <a16:colId xmlns:a16="http://schemas.microsoft.com/office/drawing/2014/main" val="1854218590"/>
                    </a:ext>
                  </a:extLst>
                </a:gridCol>
                <a:gridCol w="2187737">
                  <a:extLst>
                    <a:ext uri="{9D8B030D-6E8A-4147-A177-3AD203B41FA5}">
                      <a16:colId xmlns:a16="http://schemas.microsoft.com/office/drawing/2014/main" val="3413395669"/>
                    </a:ext>
                  </a:extLst>
                </a:gridCol>
              </a:tblGrid>
              <a:tr h="148349">
                <a:tc>
                  <a:txBody>
                    <a:bodyPr/>
                    <a:lstStyle/>
                    <a:p>
                      <a:pPr marL="0" marR="0" lvl="0" indent="0" algn="l" defTabSz="4388900" rtl="0" eaLnBrk="1" fontAlgn="b" latinLnBrk="0" hangingPunct="1">
                        <a:lnSpc>
                          <a:spcPct val="100000"/>
                        </a:lnSpc>
                        <a:spcBef>
                          <a:spcPts val="0"/>
                        </a:spcBef>
                        <a:spcAft>
                          <a:spcPts val="0"/>
                        </a:spcAft>
                        <a:buClrTx/>
                        <a:buSzTx/>
                        <a:buFontTx/>
                        <a:buNone/>
                        <a:tabLst/>
                        <a:defRPr/>
                      </a:pPr>
                      <a:r>
                        <a:rPr lang="en-US" sz="700" b="1" u="none" strike="noStrike" kern="1200" dirty="0">
                          <a:solidFill>
                            <a:schemeClr val="bg1"/>
                          </a:solidFill>
                          <a:effectLst/>
                          <a:latin typeface="Lato" panose="020F0502020204030203" pitchFamily="34" charset="0"/>
                          <a:ea typeface="Lato" panose="020F0502020204030203" pitchFamily="34" charset="0"/>
                          <a:cs typeface="Lato" panose="020F0502020204030203" pitchFamily="34" charset="0"/>
                        </a:rPr>
                        <a:t>Code</a:t>
                      </a:r>
                    </a:p>
                    <a:p>
                      <a:pPr marL="0" algn="l" defTabSz="4388900" rtl="0" eaLnBrk="1" fontAlgn="b" latinLnBrk="0" hangingPunct="1"/>
                      <a:endParaRPr lang="en-US" sz="700" b="1" u="none" strike="noStrike" kern="1200"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a:txBody>
                    <a:bodyPr/>
                    <a:lstStyle/>
                    <a:p>
                      <a:pPr marL="0" marR="0" lvl="0" indent="0" algn="l" defTabSz="4388900" rtl="0" eaLnBrk="1" fontAlgn="b" latinLnBrk="0" hangingPunct="1">
                        <a:lnSpc>
                          <a:spcPct val="100000"/>
                        </a:lnSpc>
                        <a:spcBef>
                          <a:spcPts val="0"/>
                        </a:spcBef>
                        <a:spcAft>
                          <a:spcPts val="0"/>
                        </a:spcAft>
                        <a:buClrTx/>
                        <a:buSzTx/>
                        <a:buFontTx/>
                        <a:buNone/>
                        <a:tabLst/>
                        <a:defRPr/>
                      </a:pPr>
                      <a:r>
                        <a:rPr lang="en-US" sz="700" b="1" u="none" strike="noStrike" kern="1200" dirty="0">
                          <a:solidFill>
                            <a:schemeClr val="bg1"/>
                          </a:solidFill>
                          <a:effectLst/>
                          <a:latin typeface="Lato" panose="020F0502020204030203" pitchFamily="34" charset="0"/>
                          <a:ea typeface="Lato" panose="020F0502020204030203" pitchFamily="34" charset="0"/>
                          <a:cs typeface="Lato" panose="020F0502020204030203" pitchFamily="34" charset="0"/>
                        </a:rPr>
                        <a:t>Bioclimatic variable description</a:t>
                      </a:r>
                    </a:p>
                    <a:p>
                      <a:pPr marL="0" algn="l" defTabSz="4388900" rtl="0" eaLnBrk="1" fontAlgn="b" latinLnBrk="0" hangingPunct="1"/>
                      <a:endParaRPr lang="en-US" sz="700" b="1" u="none" strike="noStrike" kern="1200"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extLst>
                  <a:ext uri="{0D108BD9-81ED-4DB2-BD59-A6C34878D82A}">
                    <a16:rowId xmlns:a16="http://schemas.microsoft.com/office/drawing/2014/main" val="1630550961"/>
                  </a:ext>
                </a:extLst>
              </a:tr>
              <a:tr h="76057">
                <a:tc>
                  <a:txBody>
                    <a:bodyPr/>
                    <a:lstStyle/>
                    <a:p>
                      <a:pPr algn="l" fontAlgn="b"/>
                      <a:r>
                        <a:rPr lang="en-US" sz="700" b="1" u="none" strike="noStrike" dirty="0">
                          <a:effectLst/>
                          <a:latin typeface="Lato" panose="020F0502020204030203" pitchFamily="34" charset="0"/>
                          <a:ea typeface="Lato" panose="020F0502020204030203" pitchFamily="34" charset="0"/>
                          <a:cs typeface="Lato" panose="020F0502020204030203" pitchFamily="34" charset="0"/>
                        </a:rPr>
                        <a:t>BIO1</a:t>
                      </a:r>
                      <a:endParaRPr lang="en-US" sz="7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n-US" sz="700" u="none" strike="noStrike" dirty="0">
                          <a:effectLst/>
                          <a:latin typeface="Lato" panose="020F0502020204030203" pitchFamily="34" charset="0"/>
                          <a:ea typeface="Lato" panose="020F0502020204030203" pitchFamily="34" charset="0"/>
                          <a:cs typeface="Lato" panose="020F0502020204030203" pitchFamily="34" charset="0"/>
                        </a:rPr>
                        <a:t>Annual Mean Temperature</a:t>
                      </a:r>
                      <a:endParaRPr lang="en-US" sz="7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6878685"/>
                  </a:ext>
                </a:extLst>
              </a:tr>
              <a:tr h="148349">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BIO2</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Diurnal Range [Mean of monthly (max temp–min temp)]</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96914255"/>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BIO3</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err="1">
                          <a:solidFill>
                            <a:schemeClr val="tx1"/>
                          </a:solidFill>
                          <a:effectLst/>
                          <a:latin typeface="Lato" panose="020F0502020204030203" pitchFamily="34" charset="0"/>
                          <a:ea typeface="Lato" panose="020F0502020204030203" pitchFamily="34" charset="0"/>
                          <a:cs typeface="Lato" panose="020F0502020204030203" pitchFamily="34" charset="0"/>
                        </a:rPr>
                        <a:t>Isothermality</a:t>
                      </a:r>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 (BIO2/BIO7) (* 100)</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07207921"/>
                  </a:ext>
                </a:extLst>
              </a:tr>
              <a:tr h="86093">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BIO4</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Temperature Seasonality (standard deviation * 100)</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98636609"/>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BIO5</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Max Temperature of Warmest Month</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16736413"/>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BIO6</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Min Temperature of Coldest Month</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9024081"/>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BIO7</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Temperature Annual Range (BIO5-BIO6)</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4819681"/>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BIO8</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Temperature of Wettest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57085400"/>
                  </a:ext>
                </a:extLst>
              </a:tr>
              <a:tr h="76057">
                <a:tc>
                  <a:txBody>
                    <a:bodyPr/>
                    <a:lstStyle/>
                    <a:p>
                      <a:pPr marL="0" algn="l" defTabSz="4388900" rtl="0" eaLnBrk="1" fontAlgn="b" latinLnBrk="0" hangingPunct="1"/>
                      <a:r>
                        <a:rPr lang="en-US" sz="700" b="1"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BIO9</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Temperature of Driest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3388513"/>
                  </a:ext>
                </a:extLst>
              </a:tr>
              <a:tr h="67483">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BIO10</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Temperature of Warmest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3092650"/>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BIO11</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Temperature of Coldest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0204363"/>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BIO12</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Annual Precipitation</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48316372"/>
                  </a:ext>
                </a:extLst>
              </a:tr>
              <a:tr h="76057">
                <a:tc>
                  <a:txBody>
                    <a:bodyPr/>
                    <a:lstStyle/>
                    <a:p>
                      <a:pPr marL="0" algn="l" defTabSz="4388900" rtl="0" eaLnBrk="1" fontAlgn="b" latinLnBrk="0" hangingPunct="1"/>
                      <a:r>
                        <a:rPr lang="en-US" sz="700" b="1"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BIO13</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Wettest Month</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16169002"/>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BIO14</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Driest Month</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84689833"/>
                  </a:ext>
                </a:extLst>
              </a:tr>
              <a:tr h="86093">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BIO15</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Seasonality (Coefficient of Variation)</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015276"/>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BIO16</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Wettest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39235165"/>
                  </a:ext>
                </a:extLst>
              </a:tr>
              <a:tr h="76057">
                <a:tc>
                  <a:txBody>
                    <a:bodyPr/>
                    <a:lstStyle/>
                    <a:p>
                      <a:pPr marL="0" algn="l" defTabSz="4388900" rtl="0" eaLnBrk="1" fontAlgn="b" latinLnBrk="0" hangingPunct="1"/>
                      <a:r>
                        <a:rPr lang="en-US" sz="700" b="1"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BIO17</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Driest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31806025"/>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BIO18</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Warmest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26979103"/>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BIO19</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Coldest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8078672"/>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elevation</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Digital elevation model (DEM)</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67299469"/>
                  </a:ext>
                </a:extLst>
              </a:tr>
            </a:tbl>
          </a:graphicData>
        </a:graphic>
      </p:graphicFrame>
      <p:sp>
        <p:nvSpPr>
          <p:cNvPr id="20" name="Right Brace 19">
            <a:extLst>
              <a:ext uri="{FF2B5EF4-FFF2-40B4-BE49-F238E27FC236}">
                <a16:creationId xmlns:a16="http://schemas.microsoft.com/office/drawing/2014/main" id="{16DE2C19-43B8-8C46-BE7B-0134989DF7C3}"/>
              </a:ext>
            </a:extLst>
          </p:cNvPr>
          <p:cNvSpPr/>
          <p:nvPr/>
        </p:nvSpPr>
        <p:spPr>
          <a:xfrm rot="5400000">
            <a:off x="5980039" y="28726961"/>
            <a:ext cx="485889" cy="1760986"/>
          </a:xfrm>
          <a:prstGeom prst="rightBrace">
            <a:avLst>
              <a:gd name="adj1" fmla="val 47539"/>
              <a:gd name="adj2" fmla="val 50000"/>
            </a:avLst>
          </a:prstGeom>
          <a:ln w="76200">
            <a:solidFill>
              <a:srgbClr val="D31F4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3" name="Right Brace 292">
            <a:extLst>
              <a:ext uri="{FF2B5EF4-FFF2-40B4-BE49-F238E27FC236}">
                <a16:creationId xmlns:a16="http://schemas.microsoft.com/office/drawing/2014/main" id="{4C7C31AE-5471-0649-90B9-66D62A5DBF05}"/>
              </a:ext>
            </a:extLst>
          </p:cNvPr>
          <p:cNvSpPr/>
          <p:nvPr/>
        </p:nvSpPr>
        <p:spPr>
          <a:xfrm rot="5400000">
            <a:off x="5980039" y="29642274"/>
            <a:ext cx="485889" cy="1760986"/>
          </a:xfrm>
          <a:prstGeom prst="rightBrace">
            <a:avLst>
              <a:gd name="adj1" fmla="val 47539"/>
              <a:gd name="adj2" fmla="val 50000"/>
            </a:avLst>
          </a:prstGeom>
          <a:ln w="76200">
            <a:solidFill>
              <a:srgbClr val="D31F4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6" name="TextBox 295">
            <a:extLst>
              <a:ext uri="{FF2B5EF4-FFF2-40B4-BE49-F238E27FC236}">
                <a16:creationId xmlns:a16="http://schemas.microsoft.com/office/drawing/2014/main" id="{56541374-5A41-CF44-8479-83826B2001AF}"/>
              </a:ext>
            </a:extLst>
          </p:cNvPr>
          <p:cNvSpPr txBox="1"/>
          <p:nvPr/>
        </p:nvSpPr>
        <p:spPr>
          <a:xfrm>
            <a:off x="5268108" y="29811500"/>
            <a:ext cx="1909750" cy="515847"/>
          </a:xfrm>
          <a:prstGeom prst="rect">
            <a:avLst/>
          </a:prstGeom>
          <a:noFill/>
        </p:spPr>
        <p:txBody>
          <a:bodyPr wrap="square" rtlCol="0">
            <a:spAutoFit/>
          </a:bodyPr>
          <a:lstStyle/>
          <a:p>
            <a:pPr algn="ctr">
              <a:lnSpc>
                <a:spcPct val="120000"/>
              </a:lnSpc>
            </a:pPr>
            <a:r>
              <a:rPr lang="en-US" sz="2400" spc="400" dirty="0">
                <a:solidFill>
                  <a:srgbClr val="D31F45"/>
                </a:solidFill>
                <a:latin typeface="Bebas Neue" panose="020B0606020202050201" pitchFamily="34" charset="77"/>
                <a:cs typeface="Segoe UI" panose="020B0502040204020203" pitchFamily="34" charset="0"/>
              </a:rPr>
              <a:t>x14 species</a:t>
            </a:r>
            <a:endParaRPr lang="en-US" sz="1800" b="1" dirty="0">
              <a:solidFill>
                <a:srgbClr val="3B3B3C"/>
              </a:solidFill>
              <a:latin typeface="Lato" panose="020F0502020204030203" pitchFamily="34" charset="0"/>
              <a:cs typeface="Segoe UI" panose="020B0502040204020203" pitchFamily="34" charset="0"/>
            </a:endParaRPr>
          </a:p>
        </p:txBody>
      </p:sp>
      <p:sp>
        <p:nvSpPr>
          <p:cNvPr id="298" name="TextBox 297">
            <a:extLst>
              <a:ext uri="{FF2B5EF4-FFF2-40B4-BE49-F238E27FC236}">
                <a16:creationId xmlns:a16="http://schemas.microsoft.com/office/drawing/2014/main" id="{B80553E5-D511-7E43-AE2D-37DD1DF1354D}"/>
              </a:ext>
            </a:extLst>
          </p:cNvPr>
          <p:cNvSpPr txBox="1"/>
          <p:nvPr/>
        </p:nvSpPr>
        <p:spPr>
          <a:xfrm>
            <a:off x="4538508" y="30823920"/>
            <a:ext cx="3368951" cy="515847"/>
          </a:xfrm>
          <a:prstGeom prst="rect">
            <a:avLst/>
          </a:prstGeom>
          <a:noFill/>
        </p:spPr>
        <p:txBody>
          <a:bodyPr wrap="square" rtlCol="0">
            <a:spAutoFit/>
          </a:bodyPr>
          <a:lstStyle/>
          <a:p>
            <a:pPr algn="ctr">
              <a:lnSpc>
                <a:spcPct val="120000"/>
              </a:lnSpc>
            </a:pPr>
            <a:r>
              <a:rPr lang="en-US" sz="2400" spc="400" dirty="0">
                <a:solidFill>
                  <a:srgbClr val="D31F45"/>
                </a:solidFill>
                <a:latin typeface="Bebas Neue" panose="020B0606020202050201" pitchFamily="34" charset="77"/>
                <a:cs typeface="Segoe UI" panose="020B0502040204020203" pitchFamily="34" charset="0"/>
              </a:rPr>
              <a:t>x2 predictor sets</a:t>
            </a:r>
            <a:endParaRPr lang="en-US" sz="1800" b="1" dirty="0">
              <a:solidFill>
                <a:srgbClr val="3B3B3C"/>
              </a:solidFill>
              <a:latin typeface="Lato" panose="020F0502020204030203" pitchFamily="34" charset="0"/>
              <a:cs typeface="Segoe UI" panose="020B0502040204020203" pitchFamily="34" charset="0"/>
            </a:endParaRPr>
          </a:p>
        </p:txBody>
      </p:sp>
      <p:sp>
        <p:nvSpPr>
          <p:cNvPr id="301" name="TextBox 300">
            <a:extLst>
              <a:ext uri="{FF2B5EF4-FFF2-40B4-BE49-F238E27FC236}">
                <a16:creationId xmlns:a16="http://schemas.microsoft.com/office/drawing/2014/main" id="{9762E25D-DD29-664A-96C8-98B89DF75C47}"/>
              </a:ext>
            </a:extLst>
          </p:cNvPr>
          <p:cNvSpPr txBox="1"/>
          <p:nvPr/>
        </p:nvSpPr>
        <p:spPr>
          <a:xfrm>
            <a:off x="7538728" y="30821298"/>
            <a:ext cx="2019602" cy="515847"/>
          </a:xfrm>
          <a:prstGeom prst="rect">
            <a:avLst/>
          </a:prstGeom>
          <a:noFill/>
        </p:spPr>
        <p:txBody>
          <a:bodyPr wrap="square" rtlCol="0">
            <a:spAutoFit/>
          </a:bodyPr>
          <a:lstStyle/>
          <a:p>
            <a:pPr algn="ctr">
              <a:lnSpc>
                <a:spcPct val="120000"/>
              </a:lnSpc>
            </a:pPr>
            <a:r>
              <a:rPr lang="en-US" sz="2400" spc="400" dirty="0">
                <a:solidFill>
                  <a:srgbClr val="D31F45"/>
                </a:solidFill>
                <a:latin typeface="Bebas Neue" panose="020B0606020202050201" pitchFamily="34" charset="77"/>
                <a:cs typeface="Segoe UI" panose="020B0502040204020203" pitchFamily="34" charset="0"/>
              </a:rPr>
              <a:t>= 28 </a:t>
            </a:r>
            <a:r>
              <a:rPr lang="en-US" sz="2400" b="1" spc="400" dirty="0">
                <a:solidFill>
                  <a:srgbClr val="D31F45"/>
                </a:solidFill>
                <a:latin typeface="Bebas Neue" panose="020B0606020202050201" pitchFamily="34" charset="77"/>
                <a:cs typeface="Segoe UI" panose="020B0502040204020203" pitchFamily="34" charset="0"/>
              </a:rPr>
              <a:t>models</a:t>
            </a:r>
            <a:endParaRPr lang="en-US" sz="1800" b="1" dirty="0">
              <a:solidFill>
                <a:srgbClr val="3B3B3C"/>
              </a:solidFill>
              <a:latin typeface="Lato" panose="020F0502020204030203" pitchFamily="34" charset="0"/>
              <a:cs typeface="Segoe UI" panose="020B0502040204020203" pitchFamily="34" charset="0"/>
            </a:endParaRPr>
          </a:p>
        </p:txBody>
      </p:sp>
      <p:sp>
        <p:nvSpPr>
          <p:cNvPr id="303" name="TextBox 302">
            <a:extLst>
              <a:ext uri="{FF2B5EF4-FFF2-40B4-BE49-F238E27FC236}">
                <a16:creationId xmlns:a16="http://schemas.microsoft.com/office/drawing/2014/main" id="{A3CF4DE7-4C26-AD43-A804-0383AD7D3B20}"/>
              </a:ext>
            </a:extLst>
          </p:cNvPr>
          <p:cNvSpPr txBox="1"/>
          <p:nvPr/>
        </p:nvSpPr>
        <p:spPr>
          <a:xfrm>
            <a:off x="1051394" y="31289677"/>
            <a:ext cx="8584561" cy="515847"/>
          </a:xfrm>
          <a:prstGeom prst="rect">
            <a:avLst/>
          </a:prstGeom>
          <a:noFill/>
        </p:spPr>
        <p:txBody>
          <a:bodyPr wrap="square" rtlCol="0">
            <a:spAutoFit/>
          </a:bodyPr>
          <a:lstStyle/>
          <a:p>
            <a:pPr algn="ctr">
              <a:lnSpc>
                <a:spcPct val="120000"/>
              </a:lnSpc>
            </a:pPr>
            <a:r>
              <a:rPr lang="en-US" sz="2400" spc="400" dirty="0">
                <a:solidFill>
                  <a:srgbClr val="D31F45"/>
                </a:solidFill>
                <a:latin typeface="Bebas Neue" panose="020B0606020202050201" pitchFamily="34" charset="77"/>
                <a:cs typeface="Segoe UI" panose="020B0502040204020203" pitchFamily="34" charset="0"/>
              </a:rPr>
              <a:t>                                   + Model tuning on full datasets</a:t>
            </a:r>
            <a:endParaRPr lang="en-US" sz="1800" b="1" dirty="0">
              <a:solidFill>
                <a:srgbClr val="3B3B3C"/>
              </a:solidFill>
              <a:latin typeface="Lato" panose="020F0502020204030203" pitchFamily="34" charset="0"/>
              <a:cs typeface="Segoe UI" panose="020B0502040204020203" pitchFamily="34" charset="0"/>
            </a:endParaRPr>
          </a:p>
        </p:txBody>
      </p:sp>
      <p:sp>
        <p:nvSpPr>
          <p:cNvPr id="25" name="Freeform 24">
            <a:extLst>
              <a:ext uri="{FF2B5EF4-FFF2-40B4-BE49-F238E27FC236}">
                <a16:creationId xmlns:a16="http://schemas.microsoft.com/office/drawing/2014/main" id="{6CD3F49D-F29C-5F42-B3AF-5780519D6F54}"/>
              </a:ext>
            </a:extLst>
          </p:cNvPr>
          <p:cNvSpPr/>
          <p:nvPr/>
        </p:nvSpPr>
        <p:spPr>
          <a:xfrm>
            <a:off x="748349" y="5636796"/>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a:extLst>
              <a:ext uri="{FF2B5EF4-FFF2-40B4-BE49-F238E27FC236}">
                <a16:creationId xmlns:a16="http://schemas.microsoft.com/office/drawing/2014/main" id="{9D220F08-D6FD-D945-9266-B4C08C3BD29B}"/>
              </a:ext>
            </a:extLst>
          </p:cNvPr>
          <p:cNvSpPr/>
          <p:nvPr/>
        </p:nvSpPr>
        <p:spPr>
          <a:xfrm>
            <a:off x="774551" y="5862918"/>
            <a:ext cx="376517" cy="5411097"/>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Freeform 316">
            <a:extLst>
              <a:ext uri="{FF2B5EF4-FFF2-40B4-BE49-F238E27FC236}">
                <a16:creationId xmlns:a16="http://schemas.microsoft.com/office/drawing/2014/main" id="{D3A39768-D0A8-EA4B-A15F-3264CAAB8E7F}"/>
              </a:ext>
            </a:extLst>
          </p:cNvPr>
          <p:cNvSpPr/>
          <p:nvPr/>
        </p:nvSpPr>
        <p:spPr>
          <a:xfrm>
            <a:off x="3198122" y="11679223"/>
            <a:ext cx="6177000" cy="2281317"/>
          </a:xfrm>
          <a:custGeom>
            <a:avLst/>
            <a:gdLst>
              <a:gd name="connsiteX0" fmla="*/ 5303520 w 5303520"/>
              <a:gd name="connsiteY0" fmla="*/ 0 h 2596896"/>
              <a:gd name="connsiteX1" fmla="*/ 5266944 w 5303520"/>
              <a:gd name="connsiteY1" fmla="*/ 36576 h 2596896"/>
              <a:gd name="connsiteX2" fmla="*/ 5303520 w 5303520"/>
              <a:gd name="connsiteY2" fmla="*/ 2596896 h 2596896"/>
              <a:gd name="connsiteX3" fmla="*/ 0 w 5303520"/>
              <a:gd name="connsiteY3" fmla="*/ 2596896 h 2596896"/>
              <a:gd name="connsiteX0" fmla="*/ 5916706 w 5916706"/>
              <a:gd name="connsiteY0" fmla="*/ 0 h 3048717"/>
              <a:gd name="connsiteX1" fmla="*/ 5266944 w 5916706"/>
              <a:gd name="connsiteY1" fmla="*/ 488397 h 3048717"/>
              <a:gd name="connsiteX2" fmla="*/ 5303520 w 5916706"/>
              <a:gd name="connsiteY2" fmla="*/ 3048717 h 3048717"/>
              <a:gd name="connsiteX3" fmla="*/ 0 w 5916706"/>
              <a:gd name="connsiteY3" fmla="*/ 3048717 h 3048717"/>
              <a:gd name="connsiteX0" fmla="*/ 5266944 w 5303520"/>
              <a:gd name="connsiteY0" fmla="*/ 0 h 2560320"/>
              <a:gd name="connsiteX1" fmla="*/ 5303520 w 5303520"/>
              <a:gd name="connsiteY1" fmla="*/ 2560320 h 2560320"/>
              <a:gd name="connsiteX2" fmla="*/ 0 w 5303520"/>
              <a:gd name="connsiteY2" fmla="*/ 2560320 h 2560320"/>
            </a:gdLst>
            <a:ahLst/>
            <a:cxnLst>
              <a:cxn ang="0">
                <a:pos x="connsiteX0" y="connsiteY0"/>
              </a:cxn>
              <a:cxn ang="0">
                <a:pos x="connsiteX1" y="connsiteY1"/>
              </a:cxn>
              <a:cxn ang="0">
                <a:pos x="connsiteX2" y="connsiteY2"/>
              </a:cxn>
            </a:cxnLst>
            <a:rect l="l" t="t" r="r" b="b"/>
            <a:pathLst>
              <a:path w="5303520" h="2560320">
                <a:moveTo>
                  <a:pt x="5266944" y="0"/>
                </a:moveTo>
                <a:lnTo>
                  <a:pt x="5303520" y="2560320"/>
                </a:lnTo>
                <a:lnTo>
                  <a:pt x="0" y="256032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Freeform 325">
            <a:extLst>
              <a:ext uri="{FF2B5EF4-FFF2-40B4-BE49-F238E27FC236}">
                <a16:creationId xmlns:a16="http://schemas.microsoft.com/office/drawing/2014/main" id="{E65B7AD1-660B-E74A-8C18-E1C5E2B9886B}"/>
              </a:ext>
            </a:extLst>
          </p:cNvPr>
          <p:cNvSpPr/>
          <p:nvPr/>
        </p:nvSpPr>
        <p:spPr>
          <a:xfrm>
            <a:off x="750305" y="13920168"/>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Freeform 330">
            <a:extLst>
              <a:ext uri="{FF2B5EF4-FFF2-40B4-BE49-F238E27FC236}">
                <a16:creationId xmlns:a16="http://schemas.microsoft.com/office/drawing/2014/main" id="{00502D11-CDF4-F34C-8C87-BCF4C6AEE439}"/>
              </a:ext>
            </a:extLst>
          </p:cNvPr>
          <p:cNvSpPr/>
          <p:nvPr/>
        </p:nvSpPr>
        <p:spPr>
          <a:xfrm>
            <a:off x="776507" y="14146290"/>
            <a:ext cx="376517" cy="11541033"/>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a:extLst>
              <a:ext uri="{FF2B5EF4-FFF2-40B4-BE49-F238E27FC236}">
                <a16:creationId xmlns:a16="http://schemas.microsoft.com/office/drawing/2014/main" id="{E31A0E18-9EB3-D74E-803E-6B967B208F4D}"/>
              </a:ext>
            </a:extLst>
          </p:cNvPr>
          <p:cNvSpPr/>
          <p:nvPr/>
        </p:nvSpPr>
        <p:spPr>
          <a:xfrm>
            <a:off x="3198122" y="11257809"/>
            <a:ext cx="6137417" cy="383186"/>
          </a:xfrm>
          <a:custGeom>
            <a:avLst/>
            <a:gdLst>
              <a:gd name="connsiteX0" fmla="*/ 5712032 w 5712032"/>
              <a:gd name="connsiteY0" fmla="*/ 439387 h 439387"/>
              <a:gd name="connsiteX1" fmla="*/ 5712032 w 5712032"/>
              <a:gd name="connsiteY1" fmla="*/ 0 h 439387"/>
              <a:gd name="connsiteX2" fmla="*/ 0 w 5712032"/>
              <a:gd name="connsiteY2" fmla="*/ 11875 h 439387"/>
              <a:gd name="connsiteX3" fmla="*/ 0 w 5712032"/>
              <a:gd name="connsiteY3" fmla="*/ 11875 h 439387"/>
            </a:gdLst>
            <a:ahLst/>
            <a:cxnLst>
              <a:cxn ang="0">
                <a:pos x="connsiteX0" y="connsiteY0"/>
              </a:cxn>
              <a:cxn ang="0">
                <a:pos x="connsiteX1" y="connsiteY1"/>
              </a:cxn>
              <a:cxn ang="0">
                <a:pos x="connsiteX2" y="connsiteY2"/>
              </a:cxn>
              <a:cxn ang="0">
                <a:pos x="connsiteX3" y="connsiteY3"/>
              </a:cxn>
            </a:cxnLst>
            <a:rect l="l" t="t" r="r" b="b"/>
            <a:pathLst>
              <a:path w="5712032" h="439387">
                <a:moveTo>
                  <a:pt x="5712032" y="439387"/>
                </a:moveTo>
                <a:lnTo>
                  <a:pt x="5712032" y="0"/>
                </a:lnTo>
                <a:lnTo>
                  <a:pt x="0" y="11875"/>
                </a:lnTo>
                <a:lnTo>
                  <a:pt x="0" y="11875"/>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0C4ED671-831E-1A4E-A8A7-D147005D6492}"/>
              </a:ext>
            </a:extLst>
          </p:cNvPr>
          <p:cNvSpPr/>
          <p:nvPr/>
        </p:nvSpPr>
        <p:spPr>
          <a:xfrm>
            <a:off x="3625899" y="3072384"/>
            <a:ext cx="5709639" cy="2560320"/>
          </a:xfrm>
          <a:custGeom>
            <a:avLst/>
            <a:gdLst>
              <a:gd name="connsiteX0" fmla="*/ 5303520 w 5303520"/>
              <a:gd name="connsiteY0" fmla="*/ 0 h 2596896"/>
              <a:gd name="connsiteX1" fmla="*/ 5266944 w 5303520"/>
              <a:gd name="connsiteY1" fmla="*/ 36576 h 2596896"/>
              <a:gd name="connsiteX2" fmla="*/ 5303520 w 5303520"/>
              <a:gd name="connsiteY2" fmla="*/ 2596896 h 2596896"/>
              <a:gd name="connsiteX3" fmla="*/ 0 w 5303520"/>
              <a:gd name="connsiteY3" fmla="*/ 2596896 h 2596896"/>
              <a:gd name="connsiteX0" fmla="*/ 5760227 w 5760227"/>
              <a:gd name="connsiteY0" fmla="*/ 0 h 2590546"/>
              <a:gd name="connsiteX1" fmla="*/ 5266944 w 5760227"/>
              <a:gd name="connsiteY1" fmla="*/ 30226 h 2590546"/>
              <a:gd name="connsiteX2" fmla="*/ 5303520 w 5760227"/>
              <a:gd name="connsiteY2" fmla="*/ 2590546 h 2590546"/>
              <a:gd name="connsiteX3" fmla="*/ 0 w 5760227"/>
              <a:gd name="connsiteY3" fmla="*/ 2590546 h 2590546"/>
              <a:gd name="connsiteX0" fmla="*/ 5266944 w 5303520"/>
              <a:gd name="connsiteY0" fmla="*/ 0 h 2560320"/>
              <a:gd name="connsiteX1" fmla="*/ 5303520 w 5303520"/>
              <a:gd name="connsiteY1" fmla="*/ 2560320 h 2560320"/>
              <a:gd name="connsiteX2" fmla="*/ 0 w 5303520"/>
              <a:gd name="connsiteY2" fmla="*/ 2560320 h 2560320"/>
            </a:gdLst>
            <a:ahLst/>
            <a:cxnLst>
              <a:cxn ang="0">
                <a:pos x="connsiteX0" y="connsiteY0"/>
              </a:cxn>
              <a:cxn ang="0">
                <a:pos x="connsiteX1" y="connsiteY1"/>
              </a:cxn>
              <a:cxn ang="0">
                <a:pos x="connsiteX2" y="connsiteY2"/>
              </a:cxn>
            </a:cxnLst>
            <a:rect l="l" t="t" r="r" b="b"/>
            <a:pathLst>
              <a:path w="5303520" h="2560320">
                <a:moveTo>
                  <a:pt x="5266944" y="0"/>
                </a:moveTo>
                <a:lnTo>
                  <a:pt x="5303520" y="2560320"/>
                </a:lnTo>
                <a:lnTo>
                  <a:pt x="0" y="256032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 name="Freeform 339">
            <a:extLst>
              <a:ext uri="{FF2B5EF4-FFF2-40B4-BE49-F238E27FC236}">
                <a16:creationId xmlns:a16="http://schemas.microsoft.com/office/drawing/2014/main" id="{3A54D230-CCFA-FA4B-8308-6D5D3C4B684B}"/>
              </a:ext>
            </a:extLst>
          </p:cNvPr>
          <p:cNvSpPr/>
          <p:nvPr/>
        </p:nvSpPr>
        <p:spPr>
          <a:xfrm>
            <a:off x="9888337" y="20055862"/>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 name="Freeform 340">
            <a:extLst>
              <a:ext uri="{FF2B5EF4-FFF2-40B4-BE49-F238E27FC236}">
                <a16:creationId xmlns:a16="http://schemas.microsoft.com/office/drawing/2014/main" id="{F6ED5D29-A5DD-0D4D-A63D-F3790DDE5E9B}"/>
              </a:ext>
            </a:extLst>
          </p:cNvPr>
          <p:cNvSpPr/>
          <p:nvPr/>
        </p:nvSpPr>
        <p:spPr>
          <a:xfrm>
            <a:off x="8038186" y="20281984"/>
            <a:ext cx="1876352" cy="5505474"/>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 name="connsiteX0" fmla="*/ 789674 w 1166191"/>
              <a:gd name="connsiteY0" fmla="*/ 0 h 6397341"/>
              <a:gd name="connsiteX1" fmla="*/ 789674 w 1166191"/>
              <a:gd name="connsiteY1" fmla="*/ 5174429 h 6397341"/>
              <a:gd name="connsiteX2" fmla="*/ 1166191 w 1166191"/>
              <a:gd name="connsiteY2" fmla="*/ 5411097 h 6397341"/>
              <a:gd name="connsiteX3" fmla="*/ 0 w 1166191"/>
              <a:gd name="connsiteY3" fmla="*/ 6397341 h 6397341"/>
              <a:gd name="connsiteX0" fmla="*/ 789674 w 789674"/>
              <a:gd name="connsiteY0" fmla="*/ 0 h 6397341"/>
              <a:gd name="connsiteX1" fmla="*/ 789674 w 789674"/>
              <a:gd name="connsiteY1" fmla="*/ 5174429 h 6397341"/>
              <a:gd name="connsiteX2" fmla="*/ 251791 w 789674"/>
              <a:gd name="connsiteY2" fmla="*/ 5510970 h 6397341"/>
              <a:gd name="connsiteX3" fmla="*/ 0 w 789674"/>
              <a:gd name="connsiteY3" fmla="*/ 6397341 h 6397341"/>
              <a:gd name="connsiteX0" fmla="*/ 789674 w 789674"/>
              <a:gd name="connsiteY0" fmla="*/ 0 h 6397341"/>
              <a:gd name="connsiteX1" fmla="*/ 789674 w 789674"/>
              <a:gd name="connsiteY1" fmla="*/ 5174429 h 6397341"/>
              <a:gd name="connsiteX2" fmla="*/ 0 w 789674"/>
              <a:gd name="connsiteY2" fmla="*/ 6397341 h 6397341"/>
              <a:gd name="connsiteX0" fmla="*/ 1677570 w 1677570"/>
              <a:gd name="connsiteY0" fmla="*/ 0 h 5186384"/>
              <a:gd name="connsiteX1" fmla="*/ 1677570 w 1677570"/>
              <a:gd name="connsiteY1" fmla="*/ 5174429 h 5186384"/>
              <a:gd name="connsiteX2" fmla="*/ 0 w 1677570"/>
              <a:gd name="connsiteY2" fmla="*/ 5186384 h 5186384"/>
              <a:gd name="connsiteX0" fmla="*/ 2022126 w 2022126"/>
              <a:gd name="connsiteY0" fmla="*/ 0 h 5174429"/>
              <a:gd name="connsiteX1" fmla="*/ 2022126 w 2022126"/>
              <a:gd name="connsiteY1" fmla="*/ 5174429 h 5174429"/>
              <a:gd name="connsiteX2" fmla="*/ 0 w 2022126"/>
              <a:gd name="connsiteY2" fmla="*/ 5161415 h 5174429"/>
              <a:gd name="connsiteX0" fmla="*/ 816178 w 816178"/>
              <a:gd name="connsiteY0" fmla="*/ 0 h 5174429"/>
              <a:gd name="connsiteX1" fmla="*/ 816178 w 816178"/>
              <a:gd name="connsiteY1" fmla="*/ 5174429 h 5174429"/>
              <a:gd name="connsiteX2" fmla="*/ 0 w 816178"/>
              <a:gd name="connsiteY2" fmla="*/ 5161416 h 5174429"/>
              <a:gd name="connsiteX0" fmla="*/ 882439 w 882439"/>
              <a:gd name="connsiteY0" fmla="*/ 0 h 5186384"/>
              <a:gd name="connsiteX1" fmla="*/ 882439 w 882439"/>
              <a:gd name="connsiteY1" fmla="*/ 5174429 h 5186384"/>
              <a:gd name="connsiteX2" fmla="*/ 0 w 882439"/>
              <a:gd name="connsiteY2" fmla="*/ 5186384 h 5186384"/>
              <a:gd name="connsiteX0" fmla="*/ 1876352 w 1876352"/>
              <a:gd name="connsiteY0" fmla="*/ 0 h 5174429"/>
              <a:gd name="connsiteX1" fmla="*/ 1876352 w 1876352"/>
              <a:gd name="connsiteY1" fmla="*/ 5174429 h 5174429"/>
              <a:gd name="connsiteX2" fmla="*/ 0 w 1876352"/>
              <a:gd name="connsiteY2" fmla="*/ 5161416 h 5174429"/>
              <a:gd name="connsiteX0" fmla="*/ 1876352 w 1876352"/>
              <a:gd name="connsiteY0" fmla="*/ 0 h 5186384"/>
              <a:gd name="connsiteX1" fmla="*/ 1876352 w 1876352"/>
              <a:gd name="connsiteY1" fmla="*/ 5174429 h 5186384"/>
              <a:gd name="connsiteX2" fmla="*/ 0 w 1876352"/>
              <a:gd name="connsiteY2" fmla="*/ 5186384 h 5186384"/>
            </a:gdLst>
            <a:ahLst/>
            <a:cxnLst>
              <a:cxn ang="0">
                <a:pos x="connsiteX0" y="connsiteY0"/>
              </a:cxn>
              <a:cxn ang="0">
                <a:pos x="connsiteX1" y="connsiteY1"/>
              </a:cxn>
              <a:cxn ang="0">
                <a:pos x="connsiteX2" y="connsiteY2"/>
              </a:cxn>
            </a:cxnLst>
            <a:rect l="l" t="t" r="r" b="b"/>
            <a:pathLst>
              <a:path w="1876352" h="5186384">
                <a:moveTo>
                  <a:pt x="1876352" y="0"/>
                </a:moveTo>
                <a:lnTo>
                  <a:pt x="1876352" y="5174429"/>
                </a:lnTo>
                <a:lnTo>
                  <a:pt x="0" y="5186384"/>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2" name="Freeform 341">
            <a:extLst>
              <a:ext uri="{FF2B5EF4-FFF2-40B4-BE49-F238E27FC236}">
                <a16:creationId xmlns:a16="http://schemas.microsoft.com/office/drawing/2014/main" id="{01BCBCEC-519B-3240-8155-C89EB63C2C1E}"/>
              </a:ext>
            </a:extLst>
          </p:cNvPr>
          <p:cNvSpPr/>
          <p:nvPr/>
        </p:nvSpPr>
        <p:spPr>
          <a:xfrm>
            <a:off x="33980200" y="1548446"/>
            <a:ext cx="713650" cy="459648"/>
          </a:xfrm>
          <a:custGeom>
            <a:avLst/>
            <a:gdLst>
              <a:gd name="connsiteX0" fmla="*/ 387276 w 387276"/>
              <a:gd name="connsiteY0" fmla="*/ 0 h 225910"/>
              <a:gd name="connsiteX1" fmla="*/ 0 w 387276"/>
              <a:gd name="connsiteY1" fmla="*/ 225910 h 225910"/>
              <a:gd name="connsiteX0" fmla="*/ 745549 w 745549"/>
              <a:gd name="connsiteY0" fmla="*/ 0 h 434457"/>
              <a:gd name="connsiteX1" fmla="*/ 0 w 745549"/>
              <a:gd name="connsiteY1" fmla="*/ 434457 h 434457"/>
            </a:gdLst>
            <a:ahLst/>
            <a:cxnLst>
              <a:cxn ang="0">
                <a:pos x="connsiteX0" y="connsiteY0"/>
              </a:cxn>
              <a:cxn ang="0">
                <a:pos x="connsiteX1" y="connsiteY1"/>
              </a:cxn>
            </a:cxnLst>
            <a:rect l="l" t="t" r="r" b="b"/>
            <a:pathLst>
              <a:path w="745549" h="434457">
                <a:moveTo>
                  <a:pt x="745549" y="0"/>
                </a:moveTo>
                <a:lnTo>
                  <a:pt x="0" y="43445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Freeform 344">
            <a:extLst>
              <a:ext uri="{FF2B5EF4-FFF2-40B4-BE49-F238E27FC236}">
                <a16:creationId xmlns:a16="http://schemas.microsoft.com/office/drawing/2014/main" id="{DF569F20-5BA9-B349-8019-DA5498DE2478}"/>
              </a:ext>
            </a:extLst>
          </p:cNvPr>
          <p:cNvSpPr/>
          <p:nvPr/>
        </p:nvSpPr>
        <p:spPr>
          <a:xfrm flipH="1">
            <a:off x="42806859" y="1557029"/>
            <a:ext cx="320070" cy="305649"/>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Freeform 345">
            <a:extLst>
              <a:ext uri="{FF2B5EF4-FFF2-40B4-BE49-F238E27FC236}">
                <a16:creationId xmlns:a16="http://schemas.microsoft.com/office/drawing/2014/main" id="{B0E758F9-B206-C24C-B56C-13F820BFBAB7}"/>
              </a:ext>
            </a:extLst>
          </p:cNvPr>
          <p:cNvSpPr/>
          <p:nvPr/>
        </p:nvSpPr>
        <p:spPr>
          <a:xfrm flipH="1">
            <a:off x="42747053" y="1856827"/>
            <a:ext cx="374113" cy="7517230"/>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riangle 34">
            <a:extLst>
              <a:ext uri="{FF2B5EF4-FFF2-40B4-BE49-F238E27FC236}">
                <a16:creationId xmlns:a16="http://schemas.microsoft.com/office/drawing/2014/main" id="{DF8B66EC-1943-8F4D-A7A8-9C754B24D280}"/>
              </a:ext>
            </a:extLst>
          </p:cNvPr>
          <p:cNvSpPr/>
          <p:nvPr/>
        </p:nvSpPr>
        <p:spPr>
          <a:xfrm>
            <a:off x="35030488" y="11640995"/>
            <a:ext cx="1197532" cy="1664612"/>
          </a:xfrm>
          <a:custGeom>
            <a:avLst/>
            <a:gdLst>
              <a:gd name="connsiteX0" fmla="*/ 0 w 1685212"/>
              <a:gd name="connsiteY0" fmla="*/ 1618892 h 1618892"/>
              <a:gd name="connsiteX1" fmla="*/ 842606 w 1685212"/>
              <a:gd name="connsiteY1" fmla="*/ 0 h 1618892"/>
              <a:gd name="connsiteX2" fmla="*/ 1685212 w 1685212"/>
              <a:gd name="connsiteY2" fmla="*/ 1618892 h 1618892"/>
              <a:gd name="connsiteX3" fmla="*/ 0 w 1685212"/>
              <a:gd name="connsiteY3" fmla="*/ 1618892 h 1618892"/>
              <a:gd name="connsiteX0" fmla="*/ 0 w 1136572"/>
              <a:gd name="connsiteY0" fmla="*/ 1618892 h 1618892"/>
              <a:gd name="connsiteX1" fmla="*/ 842606 w 1136572"/>
              <a:gd name="connsiteY1" fmla="*/ 0 h 1618892"/>
              <a:gd name="connsiteX2" fmla="*/ 1136572 w 1136572"/>
              <a:gd name="connsiteY2" fmla="*/ 872132 h 1618892"/>
              <a:gd name="connsiteX3" fmla="*/ 0 w 1136572"/>
              <a:gd name="connsiteY3" fmla="*/ 1618892 h 1618892"/>
              <a:gd name="connsiteX0" fmla="*/ 0 w 1197532"/>
              <a:gd name="connsiteY0" fmla="*/ 1618892 h 1664612"/>
              <a:gd name="connsiteX1" fmla="*/ 842606 w 1197532"/>
              <a:gd name="connsiteY1" fmla="*/ 0 h 1664612"/>
              <a:gd name="connsiteX2" fmla="*/ 1197532 w 1197532"/>
              <a:gd name="connsiteY2" fmla="*/ 1664612 h 1664612"/>
              <a:gd name="connsiteX3" fmla="*/ 0 w 1197532"/>
              <a:gd name="connsiteY3" fmla="*/ 1618892 h 1664612"/>
            </a:gdLst>
            <a:ahLst/>
            <a:cxnLst>
              <a:cxn ang="0">
                <a:pos x="connsiteX0" y="connsiteY0"/>
              </a:cxn>
              <a:cxn ang="0">
                <a:pos x="connsiteX1" y="connsiteY1"/>
              </a:cxn>
              <a:cxn ang="0">
                <a:pos x="connsiteX2" y="connsiteY2"/>
              </a:cxn>
              <a:cxn ang="0">
                <a:pos x="connsiteX3" y="connsiteY3"/>
              </a:cxn>
            </a:cxnLst>
            <a:rect l="l" t="t" r="r" b="b"/>
            <a:pathLst>
              <a:path w="1197532" h="1664612">
                <a:moveTo>
                  <a:pt x="0" y="1618892"/>
                </a:moveTo>
                <a:lnTo>
                  <a:pt x="842606" y="0"/>
                </a:lnTo>
                <a:lnTo>
                  <a:pt x="1197532" y="1664612"/>
                </a:lnTo>
                <a:lnTo>
                  <a:pt x="0" y="1618892"/>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 name="TextBox 355">
            <a:extLst>
              <a:ext uri="{FF2B5EF4-FFF2-40B4-BE49-F238E27FC236}">
                <a16:creationId xmlns:a16="http://schemas.microsoft.com/office/drawing/2014/main" id="{E4BA9A62-BC25-384B-B57F-2F40506740E6}"/>
              </a:ext>
            </a:extLst>
          </p:cNvPr>
          <p:cNvSpPr txBox="1"/>
          <p:nvPr/>
        </p:nvSpPr>
        <p:spPr>
          <a:xfrm>
            <a:off x="35476826" y="12744054"/>
            <a:ext cx="7280573" cy="490262"/>
          </a:xfrm>
          <a:prstGeom prst="rect">
            <a:avLst/>
          </a:prstGeom>
          <a:noFill/>
        </p:spPr>
        <p:txBody>
          <a:bodyPr wrap="square" rtlCol="0">
            <a:spAutoFit/>
          </a:bodyPr>
          <a:lstStyle/>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Population genomics of local adaptation.</a:t>
            </a:r>
          </a:p>
        </p:txBody>
      </p:sp>
      <p:sp>
        <p:nvSpPr>
          <p:cNvPr id="357" name="TextBox 356">
            <a:extLst>
              <a:ext uri="{FF2B5EF4-FFF2-40B4-BE49-F238E27FC236}">
                <a16:creationId xmlns:a16="http://schemas.microsoft.com/office/drawing/2014/main" id="{415AAF80-9FB7-674F-98D3-125731C4F6C0}"/>
              </a:ext>
            </a:extLst>
          </p:cNvPr>
          <p:cNvSpPr txBox="1"/>
          <p:nvPr/>
        </p:nvSpPr>
        <p:spPr>
          <a:xfrm>
            <a:off x="35055024" y="13231734"/>
            <a:ext cx="7700054" cy="1819857"/>
          </a:xfrm>
          <a:prstGeom prst="rect">
            <a:avLst/>
          </a:prstGeom>
          <a:noFill/>
        </p:spPr>
        <p:txBody>
          <a:bodyPr wrap="square" rtlCol="0">
            <a:spAutoFit/>
          </a:bodyPr>
          <a:lstStyle/>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ENM prediction of future distributions of adaptive genetic variation.</a:t>
            </a:r>
          </a:p>
          <a:p>
            <a:pPr marL="571500" indent="-571500">
              <a:lnSpc>
                <a:spcPct val="120000"/>
              </a:lnSpc>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Mapping of gene–environment match/mismatches to predict most impacted areas under </a:t>
            </a:r>
            <a:r>
              <a:rPr lang="en-US" sz="2400" b="1" dirty="0">
                <a:solidFill>
                  <a:srgbClr val="3B3B3C"/>
                </a:solidFill>
                <a:latin typeface="Lato" panose="020F0502020204030203" pitchFamily="34" charset="0"/>
                <a:cs typeface="Segoe UI" panose="020B0502040204020203" pitchFamily="34" charset="0"/>
              </a:rPr>
              <a:t>GCC</a:t>
            </a:r>
            <a:r>
              <a:rPr lang="en-US" sz="2400" dirty="0">
                <a:solidFill>
                  <a:srgbClr val="3B3B3C"/>
                </a:solidFill>
                <a:latin typeface="Lato" panose="020F0502020204030203" pitchFamily="34" charset="0"/>
                <a:cs typeface="Segoe UI" panose="020B0502040204020203" pitchFamily="34" charset="0"/>
              </a:rPr>
              <a:t> </a:t>
            </a:r>
            <a:r>
              <a:rPr lang="en-US" sz="2400" i="1" baseline="30000" dirty="0">
                <a:solidFill>
                  <a:srgbClr val="3B3B3C"/>
                </a:solidFill>
                <a:latin typeface="Lato" panose="020F0502020204030203" pitchFamily="34" charset="0"/>
                <a:cs typeface="Segoe UI" panose="020B0502040204020203" pitchFamily="34" charset="0"/>
              </a:rPr>
              <a:t>cf. </a:t>
            </a:r>
            <a:r>
              <a:rPr lang="en-US" sz="2400" baseline="30000" dirty="0">
                <a:solidFill>
                  <a:srgbClr val="3B3B3C"/>
                </a:solidFill>
                <a:latin typeface="Lato" panose="020F0502020204030203" pitchFamily="34" charset="0"/>
                <a:cs typeface="Segoe UI" panose="020B0502040204020203" pitchFamily="34" charset="0"/>
              </a:rPr>
              <a:t>11</a:t>
            </a:r>
            <a:r>
              <a:rPr lang="en-US" sz="2400" dirty="0">
                <a:solidFill>
                  <a:srgbClr val="3B3B3C"/>
                </a:solidFill>
                <a:latin typeface="Lato" panose="020F0502020204030203" pitchFamily="34" charset="0"/>
                <a:cs typeface="Segoe UI" panose="020B0502040204020203" pitchFamily="34" charset="0"/>
              </a:rPr>
              <a:t>.</a:t>
            </a:r>
          </a:p>
        </p:txBody>
      </p:sp>
      <p:cxnSp>
        <p:nvCxnSpPr>
          <p:cNvPr id="37" name="Straight Connector 36">
            <a:extLst>
              <a:ext uri="{FF2B5EF4-FFF2-40B4-BE49-F238E27FC236}">
                <a16:creationId xmlns:a16="http://schemas.microsoft.com/office/drawing/2014/main" id="{E6AF9266-517F-D140-A139-19B3FADF4B12}"/>
              </a:ext>
            </a:extLst>
          </p:cNvPr>
          <p:cNvCxnSpPr>
            <a:cxnSpLocks/>
          </p:cNvCxnSpPr>
          <p:nvPr/>
        </p:nvCxnSpPr>
        <p:spPr>
          <a:xfrm>
            <a:off x="39703093" y="9372601"/>
            <a:ext cx="3044952"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pic>
        <p:nvPicPr>
          <p:cNvPr id="44" name="Picture 43">
            <a:extLst>
              <a:ext uri="{FF2B5EF4-FFF2-40B4-BE49-F238E27FC236}">
                <a16:creationId xmlns:a16="http://schemas.microsoft.com/office/drawing/2014/main" id="{9D88CA0F-C0FF-A246-B2CE-6C1A651DCEF6}"/>
              </a:ext>
            </a:extLst>
          </p:cNvPr>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1464315" y="26740150"/>
            <a:ext cx="1937017" cy="508467"/>
          </a:xfrm>
          <a:prstGeom prst="rect">
            <a:avLst/>
          </a:prstGeom>
        </p:spPr>
      </p:pic>
      <p:pic>
        <p:nvPicPr>
          <p:cNvPr id="19" name="Graphic 18">
            <a:extLst>
              <a:ext uri="{FF2B5EF4-FFF2-40B4-BE49-F238E27FC236}">
                <a16:creationId xmlns:a16="http://schemas.microsoft.com/office/drawing/2014/main" id="{1BA84DF8-4DA8-C64E-9DED-0C327BF07DAF}"/>
              </a:ext>
            </a:extLst>
          </p:cNvPr>
          <p:cNvPicPr>
            <a:picLocks noChangeAspect="1"/>
          </p:cNvPicPr>
          <p:nvPr/>
        </p:nvPicPr>
        <p:blipFill>
          <a:blip r:embed="rId36">
            <a:extLst>
              <a:ext uri="{28A0092B-C50C-407E-A947-70E740481C1C}">
                <a14:useLocalDpi xmlns:a14="http://schemas.microsoft.com/office/drawing/2010/main" val="0"/>
              </a:ext>
              <a:ext uri="{96DAC541-7B7A-43D3-8B79-37D633B846F1}">
                <asvg:svgBlip xmlns:asvg="http://schemas.microsoft.com/office/drawing/2016/SVG/main" r:embed="rId37"/>
              </a:ext>
            </a:extLst>
          </a:blip>
          <a:stretch>
            <a:fillRect/>
          </a:stretch>
        </p:blipFill>
        <p:spPr>
          <a:xfrm>
            <a:off x="2965134" y="25991175"/>
            <a:ext cx="1176490" cy="1176490"/>
          </a:xfrm>
          <a:prstGeom prst="rect">
            <a:avLst/>
          </a:prstGeom>
        </p:spPr>
      </p:pic>
      <p:pic>
        <p:nvPicPr>
          <p:cNvPr id="46" name="Picture 45">
            <a:extLst>
              <a:ext uri="{FF2B5EF4-FFF2-40B4-BE49-F238E27FC236}">
                <a16:creationId xmlns:a16="http://schemas.microsoft.com/office/drawing/2014/main" id="{01D78427-F33E-CB4D-9F36-E4BF01D48CE3}"/>
              </a:ext>
            </a:extLst>
          </p:cNvPr>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1379662" y="27877977"/>
            <a:ext cx="1817212" cy="436694"/>
          </a:xfrm>
          <a:prstGeom prst="rect">
            <a:avLst/>
          </a:prstGeom>
          <a:ln>
            <a:noFill/>
          </a:ln>
        </p:spPr>
      </p:pic>
      <p:pic>
        <p:nvPicPr>
          <p:cNvPr id="14" name="Picture 13">
            <a:extLst>
              <a:ext uri="{FF2B5EF4-FFF2-40B4-BE49-F238E27FC236}">
                <a16:creationId xmlns:a16="http://schemas.microsoft.com/office/drawing/2014/main" id="{2232F701-A78A-EA4C-86C6-C230D44A6407}"/>
              </a:ext>
            </a:extLst>
          </p:cNvPr>
          <p:cNvPicPr>
            <a:picLocks noChangeAspect="1"/>
          </p:cNvPicPr>
          <p:nvPr/>
        </p:nvPicPr>
        <p:blipFill>
          <a:blip r:embed="rId39"/>
          <a:stretch>
            <a:fillRect/>
          </a:stretch>
        </p:blipFill>
        <p:spPr>
          <a:xfrm>
            <a:off x="3506583" y="26025997"/>
            <a:ext cx="5407766" cy="3218908"/>
          </a:xfrm>
          <a:prstGeom prst="rect">
            <a:avLst/>
          </a:prstGeom>
        </p:spPr>
      </p:pic>
      <p:sp>
        <p:nvSpPr>
          <p:cNvPr id="366" name="Text Placeholder 3">
            <a:extLst>
              <a:ext uri="{FF2B5EF4-FFF2-40B4-BE49-F238E27FC236}">
                <a16:creationId xmlns:a16="http://schemas.microsoft.com/office/drawing/2014/main" id="{35F8F55A-4F16-8E4C-B150-B681AE4F94A8}"/>
              </a:ext>
            </a:extLst>
          </p:cNvPr>
          <p:cNvSpPr txBox="1">
            <a:spLocks noChangeAspect="1"/>
          </p:cNvSpPr>
          <p:nvPr/>
        </p:nvSpPr>
        <p:spPr>
          <a:xfrm>
            <a:off x="22788179" y="19673579"/>
            <a:ext cx="2697480" cy="615545"/>
          </a:xfrm>
          <a:prstGeom prst="rect">
            <a:avLst/>
          </a:prstGeom>
          <a:solidFill>
            <a:srgbClr val="D31F45"/>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1400" dirty="0">
                <a:latin typeface="Lato" panose="020F0502020204030203" pitchFamily="34" charset="0"/>
              </a:rPr>
              <a:t>CURRENT PREDICTION, REDUCED DATASET</a:t>
            </a:r>
            <a:endParaRPr lang="en-US" sz="1100" b="0" dirty="0">
              <a:latin typeface="Lato" panose="020F0502020204030203" pitchFamily="34" charset="0"/>
            </a:endParaRPr>
          </a:p>
        </p:txBody>
      </p:sp>
      <p:sp>
        <p:nvSpPr>
          <p:cNvPr id="367" name="Text Placeholder 3">
            <a:extLst>
              <a:ext uri="{FF2B5EF4-FFF2-40B4-BE49-F238E27FC236}">
                <a16:creationId xmlns:a16="http://schemas.microsoft.com/office/drawing/2014/main" id="{6657B9F9-559B-DF44-AD26-DD8AF85DFAAF}"/>
              </a:ext>
            </a:extLst>
          </p:cNvPr>
          <p:cNvSpPr txBox="1">
            <a:spLocks/>
          </p:cNvSpPr>
          <p:nvPr/>
        </p:nvSpPr>
        <p:spPr>
          <a:xfrm>
            <a:off x="26306855" y="19657239"/>
            <a:ext cx="2697480" cy="615545"/>
          </a:xfrm>
          <a:prstGeom prst="rect">
            <a:avLst/>
          </a:prstGeom>
          <a:solidFill>
            <a:srgbClr val="D31F45"/>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1400" dirty="0">
                <a:latin typeface="Lato" panose="020F0502020204030203" pitchFamily="34" charset="0"/>
              </a:rPr>
              <a:t>FUTURE (2070) PREDICTION, REDUCED DATASET </a:t>
            </a:r>
          </a:p>
        </p:txBody>
      </p:sp>
      <p:sp>
        <p:nvSpPr>
          <p:cNvPr id="155" name="Freeform 154">
            <a:extLst>
              <a:ext uri="{FF2B5EF4-FFF2-40B4-BE49-F238E27FC236}">
                <a16:creationId xmlns:a16="http://schemas.microsoft.com/office/drawing/2014/main" id="{E650F8D3-A28D-E344-B5D9-6EE0DB844745}"/>
              </a:ext>
            </a:extLst>
          </p:cNvPr>
          <p:cNvSpPr/>
          <p:nvPr/>
        </p:nvSpPr>
        <p:spPr>
          <a:xfrm flipH="1">
            <a:off x="42878129" y="9076306"/>
            <a:ext cx="251308" cy="7004299"/>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6" name="Straight Connector 155">
            <a:extLst>
              <a:ext uri="{FF2B5EF4-FFF2-40B4-BE49-F238E27FC236}">
                <a16:creationId xmlns:a16="http://schemas.microsoft.com/office/drawing/2014/main" id="{7FF4E753-F594-2741-89AF-6937887CC081}"/>
              </a:ext>
            </a:extLst>
          </p:cNvPr>
          <p:cNvCxnSpPr>
            <a:cxnSpLocks/>
            <a:endCxn id="155" idx="2"/>
          </p:cNvCxnSpPr>
          <p:nvPr/>
        </p:nvCxnSpPr>
        <p:spPr>
          <a:xfrm>
            <a:off x="36890192" y="16080605"/>
            <a:ext cx="5987937"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sp>
        <p:nvSpPr>
          <p:cNvPr id="164" name="Freeform 163">
            <a:extLst>
              <a:ext uri="{FF2B5EF4-FFF2-40B4-BE49-F238E27FC236}">
                <a16:creationId xmlns:a16="http://schemas.microsoft.com/office/drawing/2014/main" id="{3E61FF02-C33C-1D49-8769-A9D24C8BC036}"/>
              </a:ext>
            </a:extLst>
          </p:cNvPr>
          <p:cNvSpPr/>
          <p:nvPr/>
        </p:nvSpPr>
        <p:spPr>
          <a:xfrm flipH="1">
            <a:off x="42869858" y="15795088"/>
            <a:ext cx="251308" cy="8389755"/>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 name="connsiteX0" fmla="*/ 0 w 376517"/>
              <a:gd name="connsiteY0" fmla="*/ 0 h 6481416"/>
              <a:gd name="connsiteX1" fmla="*/ 0 w 376517"/>
              <a:gd name="connsiteY1" fmla="*/ 6244748 h 6481416"/>
              <a:gd name="connsiteX2" fmla="*/ 376517 w 376517"/>
              <a:gd name="connsiteY2" fmla="*/ 6481416 h 6481416"/>
              <a:gd name="connsiteX3" fmla="*/ 376517 w 376517"/>
              <a:gd name="connsiteY3" fmla="*/ 6481416 h 6481416"/>
            </a:gdLst>
            <a:ahLst/>
            <a:cxnLst>
              <a:cxn ang="0">
                <a:pos x="connsiteX0" y="connsiteY0"/>
              </a:cxn>
              <a:cxn ang="0">
                <a:pos x="connsiteX1" y="connsiteY1"/>
              </a:cxn>
              <a:cxn ang="0">
                <a:pos x="connsiteX2" y="connsiteY2"/>
              </a:cxn>
              <a:cxn ang="0">
                <a:pos x="connsiteX3" y="connsiteY3"/>
              </a:cxn>
            </a:cxnLst>
            <a:rect l="l" t="t" r="r" b="b"/>
            <a:pathLst>
              <a:path w="376517" h="6481416">
                <a:moveTo>
                  <a:pt x="0" y="0"/>
                </a:moveTo>
                <a:lnTo>
                  <a:pt x="0" y="6244748"/>
                </a:lnTo>
                <a:lnTo>
                  <a:pt x="376517" y="6481416"/>
                </a:lnTo>
                <a:lnTo>
                  <a:pt x="376517" y="6481416"/>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5" name="Straight Connector 164">
            <a:extLst>
              <a:ext uri="{FF2B5EF4-FFF2-40B4-BE49-F238E27FC236}">
                <a16:creationId xmlns:a16="http://schemas.microsoft.com/office/drawing/2014/main" id="{140961D3-1E75-4345-AE14-76D4FD7A7C67}"/>
              </a:ext>
            </a:extLst>
          </p:cNvPr>
          <p:cNvCxnSpPr>
            <a:cxnSpLocks/>
            <a:endCxn id="164" idx="2"/>
          </p:cNvCxnSpPr>
          <p:nvPr/>
        </p:nvCxnSpPr>
        <p:spPr>
          <a:xfrm>
            <a:off x="38280109" y="24184843"/>
            <a:ext cx="4589749"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sp>
        <p:nvSpPr>
          <p:cNvPr id="167" name="Freeform 166">
            <a:extLst>
              <a:ext uri="{FF2B5EF4-FFF2-40B4-BE49-F238E27FC236}">
                <a16:creationId xmlns:a16="http://schemas.microsoft.com/office/drawing/2014/main" id="{7CDA5A15-004A-834A-BA88-F62AE02D2D2E}"/>
              </a:ext>
            </a:extLst>
          </p:cNvPr>
          <p:cNvSpPr/>
          <p:nvPr/>
        </p:nvSpPr>
        <p:spPr>
          <a:xfrm>
            <a:off x="33942100" y="24190589"/>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a:extLst>
              <a:ext uri="{FF2B5EF4-FFF2-40B4-BE49-F238E27FC236}">
                <a16:creationId xmlns:a16="http://schemas.microsoft.com/office/drawing/2014/main" id="{01E13EED-91C3-FE4D-8998-8E023CE9FAAE}"/>
              </a:ext>
            </a:extLst>
          </p:cNvPr>
          <p:cNvSpPr/>
          <p:nvPr/>
        </p:nvSpPr>
        <p:spPr>
          <a:xfrm>
            <a:off x="33968302" y="24416711"/>
            <a:ext cx="376517" cy="2484347"/>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9" name="Straight Connector 168">
            <a:extLst>
              <a:ext uri="{FF2B5EF4-FFF2-40B4-BE49-F238E27FC236}">
                <a16:creationId xmlns:a16="http://schemas.microsoft.com/office/drawing/2014/main" id="{76B70F82-7920-944E-9866-22638EC2D42B}"/>
              </a:ext>
            </a:extLst>
          </p:cNvPr>
          <p:cNvCxnSpPr>
            <a:cxnSpLocks/>
          </p:cNvCxnSpPr>
          <p:nvPr/>
        </p:nvCxnSpPr>
        <p:spPr>
          <a:xfrm>
            <a:off x="34325439" y="26903462"/>
            <a:ext cx="2742153"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pic>
        <p:nvPicPr>
          <p:cNvPr id="142" name="Picture 141">
            <a:extLst>
              <a:ext uri="{FF2B5EF4-FFF2-40B4-BE49-F238E27FC236}">
                <a16:creationId xmlns:a16="http://schemas.microsoft.com/office/drawing/2014/main" id="{F279AD28-CCFC-6442-9CA2-FABDAE5B9D55}"/>
              </a:ext>
            </a:extLst>
          </p:cNvPr>
          <p:cNvPicPr>
            <a:picLocks noChangeAspect="1"/>
          </p:cNvPicPr>
          <p:nvPr/>
        </p:nvPicPr>
        <p:blipFill>
          <a:blip r:embed="rId40">
            <a:extLst>
              <a:ext uri="{28A0092B-C50C-407E-A947-70E740481C1C}">
                <a14:useLocalDpi xmlns:a14="http://schemas.microsoft.com/office/drawing/2010/main" val="0"/>
              </a:ext>
            </a:extLst>
          </a:blip>
          <a:stretch>
            <a:fillRect/>
          </a:stretch>
        </p:blipFill>
        <p:spPr>
          <a:xfrm>
            <a:off x="34239454" y="26319919"/>
            <a:ext cx="2154674" cy="2111320"/>
          </a:xfrm>
          <a:prstGeom prst="rect">
            <a:avLst/>
          </a:prstGeom>
          <a:ln>
            <a:solidFill>
              <a:srgbClr val="3B3B3C"/>
            </a:solidFill>
          </a:ln>
        </p:spPr>
      </p:pic>
      <p:sp>
        <p:nvSpPr>
          <p:cNvPr id="171" name="Freeform 170">
            <a:extLst>
              <a:ext uri="{FF2B5EF4-FFF2-40B4-BE49-F238E27FC236}">
                <a16:creationId xmlns:a16="http://schemas.microsoft.com/office/drawing/2014/main" id="{52CEA88A-EF3E-8C47-8DF6-0FF056AB911C}"/>
              </a:ext>
            </a:extLst>
          </p:cNvPr>
          <p:cNvSpPr/>
          <p:nvPr/>
        </p:nvSpPr>
        <p:spPr>
          <a:xfrm flipH="1">
            <a:off x="42720622" y="26890184"/>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a:extLst>
              <a:ext uri="{FF2B5EF4-FFF2-40B4-BE49-F238E27FC236}">
                <a16:creationId xmlns:a16="http://schemas.microsoft.com/office/drawing/2014/main" id="{C1E5618A-9DC8-EF4B-B61C-E0DB07EEB7B6}"/>
              </a:ext>
            </a:extLst>
          </p:cNvPr>
          <p:cNvSpPr/>
          <p:nvPr/>
        </p:nvSpPr>
        <p:spPr>
          <a:xfrm flipH="1">
            <a:off x="42746823" y="27116306"/>
            <a:ext cx="376517" cy="3704992"/>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24A7B362-6FA1-A444-AAB1-668B21B26CE5}"/>
              </a:ext>
            </a:extLst>
          </p:cNvPr>
          <p:cNvPicPr>
            <a:picLocks noChangeAspect="1"/>
          </p:cNvPicPr>
          <p:nvPr/>
        </p:nvPicPr>
        <p:blipFill rotWithShape="1">
          <a:blip r:embed="rId41"/>
          <a:srcRect l="38415"/>
          <a:stretch/>
        </p:blipFill>
        <p:spPr>
          <a:xfrm>
            <a:off x="39995061" y="1872278"/>
            <a:ext cx="2473864" cy="2018289"/>
          </a:xfrm>
          <a:prstGeom prst="rect">
            <a:avLst/>
          </a:prstGeom>
        </p:spPr>
      </p:pic>
      <p:pic>
        <p:nvPicPr>
          <p:cNvPr id="178" name="Picture 177">
            <a:extLst>
              <a:ext uri="{FF2B5EF4-FFF2-40B4-BE49-F238E27FC236}">
                <a16:creationId xmlns:a16="http://schemas.microsoft.com/office/drawing/2014/main" id="{8D7D0FD9-CE68-C441-AA75-371A9D15DF70}"/>
              </a:ext>
            </a:extLst>
          </p:cNvPr>
          <p:cNvPicPr>
            <a:picLocks noChangeAspect="1"/>
          </p:cNvPicPr>
          <p:nvPr/>
        </p:nvPicPr>
        <p:blipFill rotWithShape="1">
          <a:blip r:embed="rId42"/>
          <a:srcRect l="16045" t="24954" r="61554" b="20392"/>
          <a:stretch/>
        </p:blipFill>
        <p:spPr>
          <a:xfrm>
            <a:off x="38962115" y="2679423"/>
            <a:ext cx="899839" cy="1103060"/>
          </a:xfrm>
          <a:prstGeom prst="rect">
            <a:avLst/>
          </a:prstGeom>
        </p:spPr>
      </p:pic>
      <p:graphicFrame>
        <p:nvGraphicFramePr>
          <p:cNvPr id="10" name="Table 9">
            <a:extLst>
              <a:ext uri="{FF2B5EF4-FFF2-40B4-BE49-F238E27FC236}">
                <a16:creationId xmlns:a16="http://schemas.microsoft.com/office/drawing/2014/main" id="{4F92C364-03D7-0640-AB75-A64FBF480C3F}"/>
              </a:ext>
            </a:extLst>
          </p:cNvPr>
          <p:cNvGraphicFramePr>
            <a:graphicFrameLocks noGrp="1"/>
          </p:cNvGraphicFramePr>
          <p:nvPr>
            <p:extLst>
              <p:ext uri="{D42A27DB-BD31-4B8C-83A1-F6EECF244321}">
                <p14:modId xmlns:p14="http://schemas.microsoft.com/office/powerpoint/2010/main" val="2116120035"/>
              </p:ext>
            </p:extLst>
          </p:nvPr>
        </p:nvGraphicFramePr>
        <p:xfrm>
          <a:off x="10510444" y="20516359"/>
          <a:ext cx="11163326" cy="3454400"/>
        </p:xfrm>
        <a:graphic>
          <a:graphicData uri="http://schemas.openxmlformats.org/drawingml/2006/table">
            <a:tbl>
              <a:tblPr>
                <a:tableStyleId>{69012ECD-51FC-41F1-AA8D-1B2483CD663E}</a:tableStyleId>
              </a:tblPr>
              <a:tblGrid>
                <a:gridCol w="336634">
                  <a:extLst>
                    <a:ext uri="{9D8B030D-6E8A-4147-A177-3AD203B41FA5}">
                      <a16:colId xmlns:a16="http://schemas.microsoft.com/office/drawing/2014/main" val="3260679012"/>
                    </a:ext>
                  </a:extLst>
                </a:gridCol>
                <a:gridCol w="1866788">
                  <a:extLst>
                    <a:ext uri="{9D8B030D-6E8A-4147-A177-3AD203B41FA5}">
                      <a16:colId xmlns:a16="http://schemas.microsoft.com/office/drawing/2014/main" val="3094770247"/>
                    </a:ext>
                  </a:extLst>
                </a:gridCol>
                <a:gridCol w="887489">
                  <a:extLst>
                    <a:ext uri="{9D8B030D-6E8A-4147-A177-3AD203B41FA5}">
                      <a16:colId xmlns:a16="http://schemas.microsoft.com/office/drawing/2014/main" val="356191604"/>
                    </a:ext>
                  </a:extLst>
                </a:gridCol>
                <a:gridCol w="887489">
                  <a:extLst>
                    <a:ext uri="{9D8B030D-6E8A-4147-A177-3AD203B41FA5}">
                      <a16:colId xmlns:a16="http://schemas.microsoft.com/office/drawing/2014/main" val="4149488245"/>
                    </a:ext>
                  </a:extLst>
                </a:gridCol>
                <a:gridCol w="3645168">
                  <a:extLst>
                    <a:ext uri="{9D8B030D-6E8A-4147-A177-3AD203B41FA5}">
                      <a16:colId xmlns:a16="http://schemas.microsoft.com/office/drawing/2014/main" val="2774855916"/>
                    </a:ext>
                  </a:extLst>
                </a:gridCol>
                <a:gridCol w="3539758">
                  <a:extLst>
                    <a:ext uri="{9D8B030D-6E8A-4147-A177-3AD203B41FA5}">
                      <a16:colId xmlns:a16="http://schemas.microsoft.com/office/drawing/2014/main" val="4223545339"/>
                    </a:ext>
                  </a:extLst>
                </a:gridCol>
              </a:tblGrid>
              <a:tr h="203200">
                <a:tc rowSpan="2" gridSpan="2">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          Species</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rowSpan="2" hMerge="1">
                  <a:txBody>
                    <a:bodyPr/>
                    <a:lstStyle/>
                    <a:p>
                      <a:endParaRPr lang="en-US"/>
                    </a:p>
                  </a:txBody>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Full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a:solidFill>
                            <a:schemeClr val="bg1"/>
                          </a:solidFill>
                          <a:effectLst/>
                          <a:latin typeface="Lato" panose="020F0502020204030203" pitchFamily="34" charset="0"/>
                          <a:ea typeface="Lato" panose="020F0502020204030203" pitchFamily="34" charset="0"/>
                          <a:cs typeface="Lato" panose="020F0502020204030203" pitchFamily="34" charset="0"/>
                        </a:rPr>
                        <a:t>Reduced</a:t>
                      </a:r>
                      <a:endParaRPr lang="en-US" sz="1200" b="1" i="0" u="none" strike="noStrike">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Full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Reduced</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3530665745"/>
                  </a:ext>
                </a:extLst>
              </a:tr>
              <a:tr h="203200">
                <a:tc gridSpan="2" vMerge="1">
                  <a:txBody>
                    <a:bodyPr/>
                    <a:lstStyle/>
                    <a:p>
                      <a:endParaRPr lang="en-US"/>
                    </a:p>
                  </a:txBody>
                  <a:tcPr/>
                </a:tc>
                <a:tc hMerge="1" vMerge="1">
                  <a:txBody>
                    <a:bodyPr/>
                    <a:lstStyle/>
                    <a:p>
                      <a:endParaRPr lang="en-US"/>
                    </a:p>
                  </a:txBody>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model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model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model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model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3081102785"/>
                  </a:ext>
                </a:extLst>
              </a:tr>
              <a:tr h="203200">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No</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Name</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AUC</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AUC</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Present to 2070 Trend</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Present to 2070 Trend</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extLst>
                  <a:ext uri="{0D108BD9-81ED-4DB2-BD59-A6C34878D82A}">
                    <a16:rowId xmlns:a16="http://schemas.microsoft.com/office/drawing/2014/main" val="1100852619"/>
                  </a:ext>
                </a:extLst>
              </a:tr>
              <a:tr h="203200">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1</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chemeClr val="bg1"/>
                    </a:solidFill>
                  </a:tcPr>
                </a:tc>
                <a:tc>
                  <a:txBody>
                    <a:bodyPr/>
                    <a:lstStyle/>
                    <a:p>
                      <a:pPr algn="ctr" fontAlgn="b"/>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Uniola</a:t>
                      </a:r>
                      <a:r>
                        <a:rPr lang="en-US" sz="1200" i="1" u="none" strike="noStrike" dirty="0">
                          <a:effectLst/>
                          <a:latin typeface="Lato" panose="020F0502020204030203" pitchFamily="34" charset="0"/>
                          <a:ea typeface="Lato" panose="020F0502020204030203" pitchFamily="34" charset="0"/>
                          <a:cs typeface="Lato" panose="020F0502020204030203" pitchFamily="34" charset="0"/>
                        </a:rPr>
                        <a:t>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paniculata</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0.975</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0.940</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expansion</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rgbClr val="36D3AC"/>
                    </a:solidFill>
                  </a:tcPr>
                </a:tc>
                <a:extLst>
                  <a:ext uri="{0D108BD9-81ED-4DB2-BD59-A6C34878D82A}">
                    <a16:rowId xmlns:a16="http://schemas.microsoft.com/office/drawing/2014/main" val="3211166320"/>
                  </a:ext>
                </a:extLst>
              </a:tr>
              <a:tr h="203200">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2</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Panicum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amarum</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0.910</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0.887</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2877477930"/>
                  </a:ext>
                </a:extLst>
              </a:tr>
              <a:tr h="203200">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3</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Paspalum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vaginatum</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0.964</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0.953</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3656410838"/>
                  </a:ext>
                </a:extLst>
              </a:tr>
              <a:tr h="203200">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4</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Spartina patens</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0.910</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0.901</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2977113719"/>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5</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Cakile</a:t>
                      </a:r>
                      <a:r>
                        <a:rPr lang="en-US" sz="1200" i="1" u="none" strike="noStrike" dirty="0">
                          <a:effectLst/>
                          <a:latin typeface="Lato" panose="020F0502020204030203" pitchFamily="34" charset="0"/>
                          <a:ea typeface="Lato" panose="020F0502020204030203" pitchFamily="34" charset="0"/>
                          <a:cs typeface="Lato" panose="020F0502020204030203" pitchFamily="34" charset="0"/>
                        </a:rPr>
                        <a:t>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edentula</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0.925</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0.917</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329821567"/>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6</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Hydrocotyle</a:t>
                      </a:r>
                      <a:r>
                        <a:rPr lang="en-US" sz="1200" i="1" u="none" strike="noStrike" dirty="0">
                          <a:effectLst/>
                          <a:latin typeface="Lato" panose="020F0502020204030203" pitchFamily="34" charset="0"/>
                          <a:ea typeface="Lato" panose="020F0502020204030203" pitchFamily="34" charset="0"/>
                          <a:cs typeface="Lato" panose="020F0502020204030203" pitchFamily="34" charset="0"/>
                        </a:rPr>
                        <a:t>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bonariensis</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0.900</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0.879</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 - southern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 - southern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1740690140"/>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7</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a:effectLst/>
                          <a:latin typeface="Lato" panose="020F0502020204030203" pitchFamily="34" charset="0"/>
                          <a:ea typeface="Lato" panose="020F0502020204030203" pitchFamily="34" charset="0"/>
                          <a:cs typeface="Lato" panose="020F0502020204030203" pitchFamily="34" charset="0"/>
                        </a:rPr>
                        <a:t>Ipomoea pes-caprae</a:t>
                      </a:r>
                      <a:endParaRPr lang="en-US" sz="1200" b="0" i="1"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0.905</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0.868</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4121146747"/>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8</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Sesuvium</a:t>
                      </a:r>
                      <a:r>
                        <a:rPr lang="en-US" sz="1200" i="1" u="none" strike="noStrike" dirty="0">
                          <a:effectLst/>
                          <a:latin typeface="Lato" panose="020F0502020204030203" pitchFamily="34" charset="0"/>
                          <a:ea typeface="Lato" panose="020F0502020204030203" pitchFamily="34" charset="0"/>
                          <a:cs typeface="Lato" panose="020F0502020204030203" pitchFamily="34" charset="0"/>
                        </a:rPr>
                        <a:t>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portulacastrum</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0.911</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0.876</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3350595106"/>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9</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Iva imbricata</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0.976</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0.976</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1034579632"/>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10</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a:effectLst/>
                          <a:latin typeface="Lato" panose="020F0502020204030203" pitchFamily="34" charset="0"/>
                          <a:ea typeface="Lato" panose="020F0502020204030203" pitchFamily="34" charset="0"/>
                          <a:cs typeface="Lato" panose="020F0502020204030203" pitchFamily="34" charset="0"/>
                        </a:rPr>
                        <a:t>Ceratiola ericoides</a:t>
                      </a:r>
                      <a:endParaRPr lang="en-US" sz="1200" b="0" i="1"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0.942</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0.922</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reduced/equal - northward expansion/refugium</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2801882446"/>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11</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a:effectLst/>
                          <a:latin typeface="Lato" panose="020F0502020204030203" pitchFamily="34" charset="0"/>
                          <a:ea typeface="Lato" panose="020F0502020204030203" pitchFamily="34" charset="0"/>
                          <a:cs typeface="Lato" panose="020F0502020204030203" pitchFamily="34" charset="0"/>
                        </a:rPr>
                        <a:t>Quercus geminata</a:t>
                      </a:r>
                      <a:endParaRPr lang="en-US" sz="1200" b="0" i="1"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0.943</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0.929</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 - northward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reduced/equal - northward expansion/refugium</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1292394621"/>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12</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a:effectLst/>
                          <a:latin typeface="Lato" panose="020F0502020204030203" pitchFamily="34" charset="0"/>
                          <a:ea typeface="Lato" panose="020F0502020204030203" pitchFamily="34" charset="0"/>
                          <a:cs typeface="Lato" panose="020F0502020204030203" pitchFamily="34" charset="0"/>
                        </a:rPr>
                        <a:t>Morella cerifera</a:t>
                      </a:r>
                      <a:endParaRPr lang="en-US" sz="1200" b="0" i="1"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0.797</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0.777</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reduced/equal - northward expansion/refugium</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4092938755"/>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13</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Croton punctatus</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0.888</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0.860</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expansion</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36D3AC"/>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somewhat 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9E7E7"/>
                    </a:solidFill>
                  </a:tcPr>
                </a:tc>
                <a:extLst>
                  <a:ext uri="{0D108BD9-81ED-4DB2-BD59-A6C34878D82A}">
                    <a16:rowId xmlns:a16="http://schemas.microsoft.com/office/drawing/2014/main" val="386615904"/>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14</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Yucca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aloifolia</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0.945</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0.923</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 - northward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reduced/equal - northward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1932370910"/>
                  </a:ext>
                </a:extLst>
              </a:tr>
            </a:tbl>
          </a:graphicData>
        </a:graphic>
      </p:graphicFrame>
      <p:sp>
        <p:nvSpPr>
          <p:cNvPr id="161" name="Rectangle 160">
            <a:extLst>
              <a:ext uri="{FF2B5EF4-FFF2-40B4-BE49-F238E27FC236}">
                <a16:creationId xmlns:a16="http://schemas.microsoft.com/office/drawing/2014/main" id="{6B0BF016-877F-D247-8119-96441261EDE5}"/>
              </a:ext>
            </a:extLst>
          </p:cNvPr>
          <p:cNvSpPr/>
          <p:nvPr/>
        </p:nvSpPr>
        <p:spPr>
          <a:xfrm>
            <a:off x="12140189" y="13534009"/>
            <a:ext cx="4949301" cy="6116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3B3B3C"/>
                </a:solidFill>
                <a:latin typeface="Lato" panose="020F0502020204030203" pitchFamily="34" charset="0"/>
                <a:ea typeface="Lato" panose="020F0502020204030203" pitchFamily="34" charset="0"/>
                <a:cs typeface="Lato" panose="020F0502020204030203" pitchFamily="34" charset="0"/>
              </a:rPr>
              <a:t>Table 1. </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Focal plant species and their most likely zone of occurrence on dunes</a:t>
            </a:r>
            <a:r>
              <a:rPr lang="en-US" sz="1800" dirty="0">
                <a:solidFill>
                  <a:srgbClr val="3B3B3C"/>
                </a:solidFill>
                <a:latin typeface="Lato" panose="020F0502020204030203" pitchFamily="34" charset="0"/>
                <a:cs typeface="Segoe UI" panose="020B0502040204020203" pitchFamily="34" charset="0"/>
              </a:rPr>
              <a:t> </a:t>
            </a:r>
            <a:r>
              <a:rPr lang="en-US" sz="1800" baseline="30000" dirty="0">
                <a:solidFill>
                  <a:srgbClr val="3B3B3C"/>
                </a:solidFill>
                <a:latin typeface="Lato" panose="020F0502020204030203" pitchFamily="34" charset="0"/>
                <a:cs typeface="Segoe UI" panose="020B0502040204020203" pitchFamily="34" charset="0"/>
              </a:rPr>
              <a:t>10</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a:t>
            </a:r>
            <a:endParaRPr lang="en-US" sz="16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162" name="Rectangle 161">
            <a:extLst>
              <a:ext uri="{FF2B5EF4-FFF2-40B4-BE49-F238E27FC236}">
                <a16:creationId xmlns:a16="http://schemas.microsoft.com/office/drawing/2014/main" id="{F54835E4-A9C1-3A4A-88A1-9EE79FE56D6A}"/>
              </a:ext>
            </a:extLst>
          </p:cNvPr>
          <p:cNvSpPr/>
          <p:nvPr/>
        </p:nvSpPr>
        <p:spPr>
          <a:xfrm>
            <a:off x="10421463" y="24131928"/>
            <a:ext cx="11252307" cy="1568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3B3B3C"/>
                </a:solidFill>
                <a:latin typeface="Lato" panose="020F0502020204030203" pitchFamily="34" charset="0"/>
                <a:ea typeface="Lato" panose="020F0502020204030203" pitchFamily="34" charset="0"/>
                <a:cs typeface="Lato" panose="020F0502020204030203" pitchFamily="34" charset="0"/>
              </a:rPr>
              <a:t>Table 2. </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Summary of model evaluation statistics and qualitative interpretations from comparing current vs. future (2070, GCC) </a:t>
            </a:r>
            <a:r>
              <a:rPr lang="en-US" sz="1800" dirty="0" err="1">
                <a:solidFill>
                  <a:srgbClr val="3B3B3C"/>
                </a:solidFill>
                <a:latin typeface="Lato" panose="020F0502020204030203" pitchFamily="34" charset="0"/>
                <a:ea typeface="Lato" panose="020F0502020204030203" pitchFamily="34" charset="0"/>
                <a:cs typeface="Lato" panose="020F0502020204030203" pitchFamily="34" charset="0"/>
              </a:rPr>
              <a:t>MaxEnt</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 model predictions. Area under the Receiver Operating Characteristic curve (AUC) statistics for each ENM are metrics for model evaluation, with higher values indicating greater predictive ability. “Present to 2070 Trend” columns describe changes in predicted habitat suitability (HS) between ‘current’ conditions (modern 1950–2000 data) and 2070 conditions representing GCC based on the IPCC RCP v4.5 scenario of global CO</a:t>
            </a:r>
            <a:r>
              <a:rPr lang="en-US" sz="1800" baseline="-25000" dirty="0">
                <a:solidFill>
                  <a:srgbClr val="3B3B3C"/>
                </a:solidFill>
                <a:latin typeface="Lato" panose="020F0502020204030203" pitchFamily="34" charset="0"/>
                <a:ea typeface="Lato" panose="020F0502020204030203" pitchFamily="34" charset="0"/>
                <a:cs typeface="Lato" panose="020F0502020204030203" pitchFamily="34" charset="0"/>
              </a:rPr>
              <a:t>2</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 emissions. Reduced models based on less correlated variables were preferred.</a:t>
            </a:r>
            <a:endParaRPr lang="en-US" sz="16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166" name="TextBox 165">
            <a:extLst>
              <a:ext uri="{FF2B5EF4-FFF2-40B4-BE49-F238E27FC236}">
                <a16:creationId xmlns:a16="http://schemas.microsoft.com/office/drawing/2014/main" id="{42F41D4B-7163-724E-A63F-F903207CBB2C}"/>
              </a:ext>
            </a:extLst>
          </p:cNvPr>
          <p:cNvSpPr txBox="1"/>
          <p:nvPr/>
        </p:nvSpPr>
        <p:spPr>
          <a:xfrm>
            <a:off x="10484973" y="25843581"/>
            <a:ext cx="11252307" cy="5854808"/>
          </a:xfrm>
          <a:prstGeom prst="rect">
            <a:avLst/>
          </a:prstGeom>
          <a:noFill/>
        </p:spPr>
        <p:txBody>
          <a:bodyPr wrap="square" rtlCol="0">
            <a:spAutoFit/>
          </a:bodyPr>
          <a:lstStyle/>
          <a:p>
            <a:pPr algn="just" defTabSz="1828800">
              <a:lnSpc>
                <a:spcPct val="120000"/>
              </a:lnSpc>
            </a:pPr>
            <a:endParaRPr lang="en-US" sz="600" dirty="0">
              <a:solidFill>
                <a:srgbClr val="3B3B3C"/>
              </a:solidFill>
              <a:latin typeface="Lato" panose="020F0502020204030203" pitchFamily="34" charset="0"/>
            </a:endParaRPr>
          </a:p>
          <a:p>
            <a:pPr defTabSz="1828800">
              <a:lnSpc>
                <a:spcPct val="110000"/>
              </a:lnSpc>
            </a:pPr>
            <a:r>
              <a:rPr lang="en-US" sz="2400" dirty="0">
                <a:solidFill>
                  <a:srgbClr val="3B3B3C"/>
                </a:solidFill>
                <a:latin typeface="Lato" panose="020F0502020204030203" pitchFamily="34" charset="0"/>
              </a:rPr>
              <a:t>Mining GBIF records in </a:t>
            </a:r>
            <a:r>
              <a:rPr lang="en-US" sz="2400" b="1" dirty="0">
                <a:solidFill>
                  <a:srgbClr val="3B3B3C"/>
                </a:solidFill>
                <a:latin typeface="Courier New" panose="02070309020205020404" pitchFamily="49" charset="0"/>
                <a:cs typeface="Courier New" panose="02070309020205020404" pitchFamily="49" charset="0"/>
              </a:rPr>
              <a:t>R</a:t>
            </a:r>
            <a:r>
              <a:rPr lang="en-US" sz="2400" dirty="0">
                <a:solidFill>
                  <a:srgbClr val="3B3B3C"/>
                </a:solidFill>
                <a:latin typeface="Lato" panose="020F0502020204030203" pitchFamily="34" charset="0"/>
              </a:rPr>
              <a:t> yielded a total of 600–11,950 raw occurrence records per species (museum specimens ≠ citizen science obs.). Data cleaning procedures reduced these to 129–438 occurrences per species with reduced spatial bias. Analyzing cleaned occurrences with either the full vs. reduced datasets yielded broadly similar models for each species with good—excellent predictive ability overall (mean AUC = 0.911, range = 0.777–0.976; </a:t>
            </a:r>
            <a:r>
              <a:rPr lang="en-US" sz="2400" b="1" dirty="0">
                <a:solidFill>
                  <a:srgbClr val="3B3B3C"/>
                </a:solidFill>
                <a:latin typeface="Lato" panose="020F0502020204030203" pitchFamily="34" charset="0"/>
              </a:rPr>
              <a:t>Table 2</a:t>
            </a:r>
            <a:r>
              <a:rPr lang="en-US" sz="2400" dirty="0">
                <a:solidFill>
                  <a:srgbClr val="3B3B3C"/>
                </a:solidFill>
                <a:latin typeface="Lato" panose="020F0502020204030203" pitchFamily="34" charset="0"/>
              </a:rPr>
              <a:t>). Projecting ENMs onto current conditions revealed good agreement with species known distributions. Model comparisons revealed </a:t>
            </a:r>
            <a:r>
              <a:rPr lang="en-US" sz="2400" b="1" u="sng" dirty="0">
                <a:solidFill>
                  <a:srgbClr val="3B3B3C"/>
                </a:solidFill>
                <a:latin typeface="Lato" panose="020F0502020204030203" pitchFamily="34" charset="0"/>
              </a:rPr>
              <a:t>four major trends</a:t>
            </a:r>
            <a:r>
              <a:rPr lang="en-US" sz="2400" b="1" dirty="0">
                <a:solidFill>
                  <a:srgbClr val="3B3B3C"/>
                </a:solidFill>
                <a:latin typeface="Lato" panose="020F0502020204030203" pitchFamily="34" charset="0"/>
              </a:rPr>
              <a:t> in predicted habitat suitability (HS) from current to 2070 conditions: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(1) expansion</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of foredune species HS (e.g. </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U. </a:t>
            </a:r>
            <a:r>
              <a:rPr lang="en-US" sz="2400" i="1" dirty="0" err="1">
                <a:solidFill>
                  <a:srgbClr val="3B3B3C"/>
                </a:solidFill>
                <a:latin typeface="Lato" panose="020F0502020204030203" pitchFamily="34" charset="0"/>
                <a:ea typeface="Lato" panose="020F0502020204030203" pitchFamily="34" charset="0"/>
                <a:cs typeface="Lato" panose="020F0502020204030203" pitchFamily="34" charset="0"/>
              </a:rPr>
              <a:t>paniculata</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Fig. 2A</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(2) reduction</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in foredune species HS (e.g. </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P. </a:t>
            </a:r>
            <a:r>
              <a:rPr lang="en-US" sz="2400" i="1" dirty="0" err="1">
                <a:solidFill>
                  <a:srgbClr val="3B3B3C"/>
                </a:solidFill>
                <a:latin typeface="Lato" panose="020F0502020204030203" pitchFamily="34" charset="0"/>
                <a:ea typeface="Lato" panose="020F0502020204030203" pitchFamily="34" charset="0"/>
                <a:cs typeface="Lato" panose="020F0502020204030203" pitchFamily="34" charset="0"/>
              </a:rPr>
              <a:t>vaginatum</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Fig. 2B</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(3) </a:t>
            </a:r>
            <a:r>
              <a:rPr lang="en-US" sz="2400" b="1" i="1" dirty="0">
                <a:solidFill>
                  <a:srgbClr val="3B3B3C"/>
                </a:solidFill>
                <a:latin typeface="Lato" panose="020F0502020204030203" pitchFamily="34" charset="0"/>
                <a:ea typeface="Lato" panose="020F0502020204030203" pitchFamily="34" charset="0"/>
                <a:cs typeface="Lato" panose="020F0502020204030203" pitchFamily="34" charset="0"/>
              </a:rPr>
              <a:t>drastic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reductions </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in foredune/</a:t>
            </a:r>
            <a:r>
              <a:rPr lang="en-US" sz="2400" dirty="0" err="1">
                <a:solidFill>
                  <a:srgbClr val="3B3B3C"/>
                </a:solidFill>
                <a:latin typeface="Lato" panose="020F0502020204030203" pitchFamily="34" charset="0"/>
                <a:ea typeface="Lato" panose="020F0502020204030203" pitchFamily="34" charset="0"/>
                <a:cs typeface="Lato" panose="020F0502020204030203" pitchFamily="34" charset="0"/>
              </a:rPr>
              <a:t>backdune</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species HS; and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(4) northward or southward range expansions or shifts </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in HS in </a:t>
            </a:r>
            <a:r>
              <a:rPr lang="en-US" sz="2400" dirty="0" err="1">
                <a:solidFill>
                  <a:srgbClr val="3B3B3C"/>
                </a:solidFill>
                <a:latin typeface="Lato" panose="020F0502020204030203" pitchFamily="34" charset="0"/>
                <a:ea typeface="Lato" panose="020F0502020204030203" pitchFamily="34" charset="0"/>
                <a:cs typeface="Lato" panose="020F0502020204030203" pitchFamily="34" charset="0"/>
              </a:rPr>
              <a:t>backdune</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species </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e.g.</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 Q. </a:t>
            </a:r>
            <a:r>
              <a:rPr lang="en-US" sz="2400" i="1" dirty="0" err="1">
                <a:solidFill>
                  <a:srgbClr val="3B3B3C"/>
                </a:solidFill>
                <a:latin typeface="Lato" panose="020F0502020204030203" pitchFamily="34" charset="0"/>
                <a:ea typeface="Lato" panose="020F0502020204030203" pitchFamily="34" charset="0"/>
                <a:cs typeface="Lato" panose="020F0502020204030203" pitchFamily="34" charset="0"/>
              </a:rPr>
              <a:t>geminata</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 Fig. 2C</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However, the dominant pattern among our preferred reduced models (9/14 species, 64%) was a trend of reductions in HS under GCC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Table 2 </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above</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a:t>
            </a:r>
            <a:endParaRPr lang="en-US" sz="2400" b="1" dirty="0">
              <a:solidFill>
                <a:srgbClr val="3B3B3C"/>
              </a:solidFill>
              <a:latin typeface="Lato" panose="020F0502020204030203" pitchFamily="34" charset="0"/>
            </a:endParaRPr>
          </a:p>
        </p:txBody>
      </p:sp>
      <p:sp>
        <p:nvSpPr>
          <p:cNvPr id="175" name="Text Placeholder 3">
            <a:extLst>
              <a:ext uri="{FF2B5EF4-FFF2-40B4-BE49-F238E27FC236}">
                <a16:creationId xmlns:a16="http://schemas.microsoft.com/office/drawing/2014/main" id="{B33FFE09-744C-4A47-9276-739F5F6D1213}"/>
              </a:ext>
            </a:extLst>
          </p:cNvPr>
          <p:cNvSpPr txBox="1">
            <a:spLocks/>
          </p:cNvSpPr>
          <p:nvPr/>
        </p:nvSpPr>
        <p:spPr>
          <a:xfrm>
            <a:off x="29987930" y="19657239"/>
            <a:ext cx="2697480" cy="615545"/>
          </a:xfrm>
          <a:prstGeom prst="rect">
            <a:avLst/>
          </a:prstGeom>
          <a:solidFill>
            <a:srgbClr val="D31F45"/>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1400" dirty="0">
                <a:latin typeface="Lato" panose="020F0502020204030203" pitchFamily="34" charset="0"/>
              </a:rPr>
              <a:t>CHANGE IN HABITAT SUITABILITY (HS)</a:t>
            </a:r>
            <a:endParaRPr lang="en-US" sz="1200" b="0" dirty="0">
              <a:latin typeface="Lato" panose="020F0502020204030203" pitchFamily="34" charset="0"/>
            </a:endParaRPr>
          </a:p>
        </p:txBody>
      </p:sp>
      <p:grpSp>
        <p:nvGrpSpPr>
          <p:cNvPr id="2" name="Group 1">
            <a:extLst>
              <a:ext uri="{FF2B5EF4-FFF2-40B4-BE49-F238E27FC236}">
                <a16:creationId xmlns:a16="http://schemas.microsoft.com/office/drawing/2014/main" id="{A9ABC543-569D-194B-AFD7-A76478E9279D}"/>
              </a:ext>
            </a:extLst>
          </p:cNvPr>
          <p:cNvGrpSpPr>
            <a:grpSpLocks noChangeAspect="1"/>
          </p:cNvGrpSpPr>
          <p:nvPr/>
        </p:nvGrpSpPr>
        <p:grpSpPr>
          <a:xfrm>
            <a:off x="22349236" y="20477583"/>
            <a:ext cx="10942304" cy="3108961"/>
            <a:chOff x="14939951" y="28524291"/>
            <a:chExt cx="18838528" cy="5352460"/>
          </a:xfrm>
        </p:grpSpPr>
        <p:pic>
          <p:nvPicPr>
            <p:cNvPr id="31" name="Picture 30">
              <a:extLst>
                <a:ext uri="{FF2B5EF4-FFF2-40B4-BE49-F238E27FC236}">
                  <a16:creationId xmlns:a16="http://schemas.microsoft.com/office/drawing/2014/main" id="{09168559-5B58-E641-A55B-40A961882401}"/>
                </a:ext>
              </a:extLst>
            </p:cNvPr>
            <p:cNvPicPr>
              <a:picLocks noChangeAspect="1"/>
            </p:cNvPicPr>
            <p:nvPr/>
          </p:nvPicPr>
          <p:blipFill rotWithShape="1">
            <a:blip r:embed="rId43">
              <a:extLst>
                <a:ext uri="{28A0092B-C50C-407E-A947-70E740481C1C}">
                  <a14:useLocalDpi xmlns:a14="http://schemas.microsoft.com/office/drawing/2010/main" val="0"/>
                </a:ext>
              </a:extLst>
            </a:blip>
            <a:srcRect t="9633" b="6746"/>
            <a:stretch/>
          </p:blipFill>
          <p:spPr>
            <a:xfrm>
              <a:off x="21031009" y="28524293"/>
              <a:ext cx="6400800" cy="5352457"/>
            </a:xfrm>
            <a:prstGeom prst="rect">
              <a:avLst/>
            </a:prstGeom>
          </p:spPr>
        </p:pic>
        <p:pic>
          <p:nvPicPr>
            <p:cNvPr id="36" name="Picture 35">
              <a:extLst>
                <a:ext uri="{FF2B5EF4-FFF2-40B4-BE49-F238E27FC236}">
                  <a16:creationId xmlns:a16="http://schemas.microsoft.com/office/drawing/2014/main" id="{ECBCA837-34A6-CA48-839C-6344BBC96828}"/>
                </a:ext>
              </a:extLst>
            </p:cNvPr>
            <p:cNvPicPr>
              <a:picLocks noChangeAspect="1"/>
            </p:cNvPicPr>
            <p:nvPr/>
          </p:nvPicPr>
          <p:blipFill rotWithShape="1">
            <a:blip r:embed="rId44">
              <a:extLst>
                <a:ext uri="{28A0092B-C50C-407E-A947-70E740481C1C}">
                  <a14:useLocalDpi xmlns:a14="http://schemas.microsoft.com/office/drawing/2010/main" val="0"/>
                </a:ext>
              </a:extLst>
            </a:blip>
            <a:srcRect t="9552" b="6827"/>
            <a:stretch/>
          </p:blipFill>
          <p:spPr>
            <a:xfrm>
              <a:off x="14939950" y="28524295"/>
              <a:ext cx="6400800" cy="5352456"/>
            </a:xfrm>
            <a:prstGeom prst="rect">
              <a:avLst/>
            </a:prstGeom>
          </p:spPr>
        </p:pic>
        <p:pic>
          <p:nvPicPr>
            <p:cNvPr id="17" name="Picture 16">
              <a:extLst>
                <a:ext uri="{FF2B5EF4-FFF2-40B4-BE49-F238E27FC236}">
                  <a16:creationId xmlns:a16="http://schemas.microsoft.com/office/drawing/2014/main" id="{DC32A72C-EFF8-D445-AC52-41BC7056B54A}"/>
                </a:ext>
              </a:extLst>
            </p:cNvPr>
            <p:cNvPicPr>
              <a:picLocks noChangeAspect="1"/>
            </p:cNvPicPr>
            <p:nvPr/>
          </p:nvPicPr>
          <p:blipFill rotWithShape="1">
            <a:blip r:embed="rId45">
              <a:extLst>
                <a:ext uri="{28A0092B-C50C-407E-A947-70E740481C1C}">
                  <a14:useLocalDpi xmlns:a14="http://schemas.microsoft.com/office/drawing/2010/main" val="0"/>
                </a:ext>
              </a:extLst>
            </a:blip>
            <a:srcRect t="9716" b="6662"/>
            <a:stretch/>
          </p:blipFill>
          <p:spPr>
            <a:xfrm>
              <a:off x="27377675" y="28524292"/>
              <a:ext cx="6400800" cy="5352458"/>
            </a:xfrm>
            <a:prstGeom prst="rect">
              <a:avLst/>
            </a:prstGeom>
          </p:spPr>
        </p:pic>
      </p:grpSp>
      <p:pic>
        <p:nvPicPr>
          <p:cNvPr id="174" name="Picture 173">
            <a:extLst>
              <a:ext uri="{FF2B5EF4-FFF2-40B4-BE49-F238E27FC236}">
                <a16:creationId xmlns:a16="http://schemas.microsoft.com/office/drawing/2014/main" id="{376704E3-3923-6347-95FE-BAE3757145E2}"/>
              </a:ext>
            </a:extLst>
          </p:cNvPr>
          <p:cNvPicPr>
            <a:picLocks noChangeAspect="1"/>
          </p:cNvPicPr>
          <p:nvPr/>
        </p:nvPicPr>
        <p:blipFill rotWithShape="1">
          <a:blip r:embed="rId28">
            <a:extLst>
              <a:ext uri="{28A0092B-C50C-407E-A947-70E740481C1C}">
                <a14:useLocalDpi xmlns:a14="http://schemas.microsoft.com/office/drawing/2010/main" val="0"/>
              </a:ext>
            </a:extLst>
          </a:blip>
          <a:srcRect l="317" b="1353"/>
          <a:stretch/>
        </p:blipFill>
        <p:spPr>
          <a:xfrm>
            <a:off x="23019446" y="20413683"/>
            <a:ext cx="914587" cy="914400"/>
          </a:xfrm>
          <a:prstGeom prst="ellipse">
            <a:avLst/>
          </a:prstGeom>
          <a:ln w="73025">
            <a:solidFill>
              <a:srgbClr val="FFFFFF"/>
            </a:solidFill>
          </a:ln>
        </p:spPr>
      </p:pic>
      <p:sp>
        <p:nvSpPr>
          <p:cNvPr id="3" name="Rectangle 2">
            <a:extLst>
              <a:ext uri="{FF2B5EF4-FFF2-40B4-BE49-F238E27FC236}">
                <a16:creationId xmlns:a16="http://schemas.microsoft.com/office/drawing/2014/main" id="{20674871-1010-2E42-A507-822D4CD35549}"/>
              </a:ext>
            </a:extLst>
          </p:cNvPr>
          <p:cNvSpPr/>
          <p:nvPr/>
        </p:nvSpPr>
        <p:spPr>
          <a:xfrm>
            <a:off x="32677342" y="20508600"/>
            <a:ext cx="134911" cy="24394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Rectangle 178">
            <a:extLst>
              <a:ext uri="{FF2B5EF4-FFF2-40B4-BE49-F238E27FC236}">
                <a16:creationId xmlns:a16="http://schemas.microsoft.com/office/drawing/2014/main" id="{FBD2A4E7-357A-FF4D-9745-B4FECB43DF6C}"/>
              </a:ext>
            </a:extLst>
          </p:cNvPr>
          <p:cNvSpPr>
            <a:spLocks noChangeAspect="1"/>
          </p:cNvSpPr>
          <p:nvPr/>
        </p:nvSpPr>
        <p:spPr>
          <a:xfrm>
            <a:off x="32677342" y="22417525"/>
            <a:ext cx="118872" cy="72204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Rectangle 179">
            <a:extLst>
              <a:ext uri="{FF2B5EF4-FFF2-40B4-BE49-F238E27FC236}">
                <a16:creationId xmlns:a16="http://schemas.microsoft.com/office/drawing/2014/main" id="{CF4E7CE3-431B-CE45-B98B-6748B11AD2E8}"/>
              </a:ext>
            </a:extLst>
          </p:cNvPr>
          <p:cNvSpPr>
            <a:spLocks noChangeAspect="1"/>
          </p:cNvSpPr>
          <p:nvPr/>
        </p:nvSpPr>
        <p:spPr>
          <a:xfrm>
            <a:off x="32790454" y="22619892"/>
            <a:ext cx="178011" cy="72204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a:extLst>
              <a:ext uri="{FF2B5EF4-FFF2-40B4-BE49-F238E27FC236}">
                <a16:creationId xmlns:a16="http://schemas.microsoft.com/office/drawing/2014/main" id="{1AE63AA8-24DD-6542-AEAE-0C11C665ECFA}"/>
              </a:ext>
            </a:extLst>
          </p:cNvPr>
          <p:cNvSpPr>
            <a:spLocks noChangeAspect="1"/>
          </p:cNvSpPr>
          <p:nvPr/>
        </p:nvSpPr>
        <p:spPr>
          <a:xfrm>
            <a:off x="32717316" y="22665999"/>
            <a:ext cx="468027" cy="72204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TextBox 184">
            <a:extLst>
              <a:ext uri="{FF2B5EF4-FFF2-40B4-BE49-F238E27FC236}">
                <a16:creationId xmlns:a16="http://schemas.microsoft.com/office/drawing/2014/main" id="{C2FFFC8A-6B08-5E4B-A998-E2A727E8AB61}"/>
              </a:ext>
            </a:extLst>
          </p:cNvPr>
          <p:cNvSpPr txBox="1"/>
          <p:nvPr/>
        </p:nvSpPr>
        <p:spPr>
          <a:xfrm>
            <a:off x="30284779" y="20267174"/>
            <a:ext cx="2103782" cy="276999"/>
          </a:xfrm>
          <a:prstGeom prst="rect">
            <a:avLst/>
          </a:prstGeom>
          <a:noFill/>
        </p:spPr>
        <p:txBody>
          <a:bodyPr wrap="square">
            <a:spAutoFit/>
          </a:bodyPr>
          <a:lstStyle/>
          <a:p>
            <a:pPr algn="ctr"/>
            <a:r>
              <a:rPr lang="en-US" sz="1200" b="0" dirty="0">
                <a:latin typeface="Lato" panose="020F0502020204030203" pitchFamily="34" charset="0"/>
              </a:rPr>
              <a:t>(</a:t>
            </a:r>
            <a:r>
              <a:rPr lang="en-US" sz="1200" b="0" dirty="0" err="1">
                <a:latin typeface="Lato" panose="020F0502020204030203" pitchFamily="34" charset="0"/>
              </a:rPr>
              <a:t>Δ</a:t>
            </a:r>
            <a:r>
              <a:rPr lang="en-US" sz="1200" b="0" dirty="0">
                <a:latin typeface="Lato" panose="020F0502020204030203" pitchFamily="34" charset="0"/>
              </a:rPr>
              <a:t> % max. habitat suitability)</a:t>
            </a:r>
          </a:p>
        </p:txBody>
      </p:sp>
      <p:sp>
        <p:nvSpPr>
          <p:cNvPr id="186" name="TextBox 185">
            <a:extLst>
              <a:ext uri="{FF2B5EF4-FFF2-40B4-BE49-F238E27FC236}">
                <a16:creationId xmlns:a16="http://schemas.microsoft.com/office/drawing/2014/main" id="{8EA3D9C1-DE47-484D-A63F-A663FA87E5AC}"/>
              </a:ext>
            </a:extLst>
          </p:cNvPr>
          <p:cNvSpPr txBox="1"/>
          <p:nvPr/>
        </p:nvSpPr>
        <p:spPr>
          <a:xfrm>
            <a:off x="21987399" y="20337970"/>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A</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187" name="TextBox 186">
            <a:extLst>
              <a:ext uri="{FF2B5EF4-FFF2-40B4-BE49-F238E27FC236}">
                <a16:creationId xmlns:a16="http://schemas.microsoft.com/office/drawing/2014/main" id="{5EFF9986-E844-1648-B56A-63538B95C7C6}"/>
              </a:ext>
            </a:extLst>
          </p:cNvPr>
          <p:cNvSpPr txBox="1"/>
          <p:nvPr/>
        </p:nvSpPr>
        <p:spPr>
          <a:xfrm>
            <a:off x="22028795" y="23893274"/>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B</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20" name="TextBox 219">
            <a:extLst>
              <a:ext uri="{FF2B5EF4-FFF2-40B4-BE49-F238E27FC236}">
                <a16:creationId xmlns:a16="http://schemas.microsoft.com/office/drawing/2014/main" id="{1EB6A3AC-A708-414F-B145-49D82BE041C6}"/>
              </a:ext>
            </a:extLst>
          </p:cNvPr>
          <p:cNvSpPr txBox="1"/>
          <p:nvPr/>
        </p:nvSpPr>
        <p:spPr>
          <a:xfrm>
            <a:off x="23851481" y="20598747"/>
            <a:ext cx="1130037"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1.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Uniola</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paniculata</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46" name="TextBox 245">
            <a:extLst>
              <a:ext uri="{FF2B5EF4-FFF2-40B4-BE49-F238E27FC236}">
                <a16:creationId xmlns:a16="http://schemas.microsoft.com/office/drawing/2014/main" id="{1537A91F-95DD-E04D-98D2-4DE1F856E55B}"/>
              </a:ext>
            </a:extLst>
          </p:cNvPr>
          <p:cNvSpPr txBox="1"/>
          <p:nvPr/>
        </p:nvSpPr>
        <p:spPr>
          <a:xfrm>
            <a:off x="22069489" y="27455364"/>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C</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47" name="TextBox 246">
            <a:extLst>
              <a:ext uri="{FF2B5EF4-FFF2-40B4-BE49-F238E27FC236}">
                <a16:creationId xmlns:a16="http://schemas.microsoft.com/office/drawing/2014/main" id="{8AD3A58F-17AA-6441-97A6-E87ED465E5BD}"/>
              </a:ext>
            </a:extLst>
          </p:cNvPr>
          <p:cNvSpPr txBox="1"/>
          <p:nvPr/>
        </p:nvSpPr>
        <p:spPr>
          <a:xfrm>
            <a:off x="24313140" y="25195649"/>
            <a:ext cx="1130037"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3.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Paspalum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vaginatum</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61" name="TextBox 260">
            <a:extLst>
              <a:ext uri="{FF2B5EF4-FFF2-40B4-BE49-F238E27FC236}">
                <a16:creationId xmlns:a16="http://schemas.microsoft.com/office/drawing/2014/main" id="{03F9756D-2C27-C540-AFBA-7852B85EC20A}"/>
              </a:ext>
            </a:extLst>
          </p:cNvPr>
          <p:cNvSpPr txBox="1"/>
          <p:nvPr/>
        </p:nvSpPr>
        <p:spPr>
          <a:xfrm>
            <a:off x="24293356" y="28780027"/>
            <a:ext cx="1130037" cy="523220"/>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11. </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Quercus </a:t>
            </a:r>
            <a:r>
              <a:rPr lang="en-US" sz="1400" b="1" i="1" dirty="0" err="1">
                <a:solidFill>
                  <a:srgbClr val="1FD353"/>
                </a:solidFill>
                <a:latin typeface="Lato" panose="020F0502020204030203" pitchFamily="34" charset="0"/>
                <a:ea typeface="Lato" panose="020F0502020204030203" pitchFamily="34" charset="0"/>
                <a:cs typeface="Lato" panose="020F0502020204030203" pitchFamily="34" charset="0"/>
              </a:rPr>
              <a:t>geminata</a:t>
            </a:r>
            <a:endPar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endParaRPr>
          </a:p>
        </p:txBody>
      </p:sp>
      <p:sp>
        <p:nvSpPr>
          <p:cNvPr id="262" name="Rectangle 261">
            <a:extLst>
              <a:ext uri="{FF2B5EF4-FFF2-40B4-BE49-F238E27FC236}">
                <a16:creationId xmlns:a16="http://schemas.microsoft.com/office/drawing/2014/main" id="{27D71D66-B171-394A-BE60-9FF1750C9DD4}"/>
              </a:ext>
            </a:extLst>
          </p:cNvPr>
          <p:cNvSpPr/>
          <p:nvPr/>
        </p:nvSpPr>
        <p:spPr>
          <a:xfrm>
            <a:off x="22138522" y="30891125"/>
            <a:ext cx="11252307"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Figure 2. </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Exemplars of three major trends in habitat suitability predicted by our models. Continuous raw output from current ENMs (</a:t>
            </a:r>
            <a:r>
              <a:rPr lang="en-US" sz="1400" i="1" dirty="0">
                <a:solidFill>
                  <a:srgbClr val="3B3B3C"/>
                </a:solidFill>
                <a:latin typeface="Lato" panose="020F0502020204030203" pitchFamily="34" charset="0"/>
                <a:ea typeface="Lato" panose="020F0502020204030203" pitchFamily="34" charset="0"/>
                <a:cs typeface="Lato" panose="020F0502020204030203" pitchFamily="34" charset="0"/>
              </a:rPr>
              <a:t>left</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are compared against model projections onto 2070 GCC conditions (</a:t>
            </a:r>
            <a:r>
              <a:rPr lang="en-US" sz="1400" i="1" dirty="0">
                <a:solidFill>
                  <a:srgbClr val="3B3B3C"/>
                </a:solidFill>
                <a:latin typeface="Lato" panose="020F0502020204030203" pitchFamily="34" charset="0"/>
                <a:ea typeface="Lato" panose="020F0502020204030203" pitchFamily="34" charset="0"/>
                <a:cs typeface="Lato" panose="020F0502020204030203" pitchFamily="34" charset="0"/>
              </a:rPr>
              <a:t>center</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Change plots illustrate differences between these two </a:t>
            </a:r>
            <a:r>
              <a:rPr lang="en-US" sz="1400" dirty="0" err="1">
                <a:solidFill>
                  <a:srgbClr val="3B3B3C"/>
                </a:solidFill>
                <a:latin typeface="Lato" panose="020F0502020204030203" pitchFamily="34" charset="0"/>
                <a:ea typeface="Lato" panose="020F0502020204030203" pitchFamily="34" charset="0"/>
                <a:cs typeface="Lato" panose="020F0502020204030203" pitchFamily="34" charset="0"/>
              </a:rPr>
              <a:t>rasters</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after reclassification to % max. habitat suitability (</a:t>
            </a:r>
            <a:r>
              <a:rPr lang="en-US" sz="1400" i="1" dirty="0">
                <a:solidFill>
                  <a:srgbClr val="3B3B3C"/>
                </a:solidFill>
                <a:latin typeface="Lato" panose="020F0502020204030203" pitchFamily="34" charset="0"/>
                <a:ea typeface="Lato" panose="020F0502020204030203" pitchFamily="34" charset="0"/>
                <a:cs typeface="Lato" panose="020F0502020204030203" pitchFamily="34" charset="0"/>
              </a:rPr>
              <a:t>right</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green, ≥5% expansion; red, ≤–5% reduction). See text for further details.</a:t>
            </a:r>
            <a:endParaRPr lang="en-US" sz="12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63" name="Rectangle 262">
            <a:extLst>
              <a:ext uri="{FF2B5EF4-FFF2-40B4-BE49-F238E27FC236}">
                <a16:creationId xmlns:a16="http://schemas.microsoft.com/office/drawing/2014/main" id="{DB7D0560-B627-5646-86DF-C5FCAE5578C4}"/>
              </a:ext>
            </a:extLst>
          </p:cNvPr>
          <p:cNvSpPr/>
          <p:nvPr/>
        </p:nvSpPr>
        <p:spPr>
          <a:xfrm>
            <a:off x="1264947" y="31079205"/>
            <a:ext cx="3282810" cy="8463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Figure 1. </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ENM overview, including modeling process and </a:t>
            </a:r>
            <a:r>
              <a:rPr lang="en-US" sz="1400" dirty="0" err="1">
                <a:solidFill>
                  <a:srgbClr val="3B3B3C"/>
                </a:solidFill>
                <a:latin typeface="Lato" panose="020F0502020204030203" pitchFamily="34" charset="0"/>
                <a:ea typeface="Lato" panose="020F0502020204030203" pitchFamily="34" charset="0"/>
                <a:cs typeface="Lato" panose="020F0502020204030203" pitchFamily="34" charset="0"/>
              </a:rPr>
              <a:t>WorldClim</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variable descriptions (table).</a:t>
            </a:r>
            <a:endParaRPr lang="en-US" sz="12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64" name="Rectangle 263">
            <a:extLst>
              <a:ext uri="{FF2B5EF4-FFF2-40B4-BE49-F238E27FC236}">
                <a16:creationId xmlns:a16="http://schemas.microsoft.com/office/drawing/2014/main" id="{F0589543-941F-3648-95C9-8D4128E30B0A}"/>
              </a:ext>
            </a:extLst>
          </p:cNvPr>
          <p:cNvSpPr/>
          <p:nvPr/>
        </p:nvSpPr>
        <p:spPr>
          <a:xfrm>
            <a:off x="35413341" y="7541078"/>
            <a:ext cx="4289751" cy="8463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Figure 3. </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Five-step ENM flow diagram (</a:t>
            </a:r>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A</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redrawn and modified after </a:t>
            </a:r>
            <a:r>
              <a:rPr lang="en-US" sz="1400" baseline="30000" dirty="0">
                <a:solidFill>
                  <a:srgbClr val="3B3B3C"/>
                </a:solidFill>
                <a:latin typeface="Lato" panose="020F0502020204030203" pitchFamily="34" charset="0"/>
                <a:ea typeface="Lato" panose="020F0502020204030203" pitchFamily="34" charset="0"/>
                <a:cs typeface="Lato" panose="020F0502020204030203" pitchFamily="34" charset="0"/>
              </a:rPr>
              <a:t>2</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and BAM diagram (</a:t>
            </a:r>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B</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showing factors influencing species distributional areas.</a:t>
            </a:r>
            <a:endParaRPr lang="en-US" sz="12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65" name="TextBox 264">
            <a:extLst>
              <a:ext uri="{FF2B5EF4-FFF2-40B4-BE49-F238E27FC236}">
                <a16:creationId xmlns:a16="http://schemas.microsoft.com/office/drawing/2014/main" id="{99FC98D3-E83E-1247-B2F2-9DDB08EFF830}"/>
              </a:ext>
            </a:extLst>
          </p:cNvPr>
          <p:cNvSpPr txBox="1"/>
          <p:nvPr/>
        </p:nvSpPr>
        <p:spPr>
          <a:xfrm>
            <a:off x="39275951" y="1905056"/>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B</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66" name="TextBox 265">
            <a:extLst>
              <a:ext uri="{FF2B5EF4-FFF2-40B4-BE49-F238E27FC236}">
                <a16:creationId xmlns:a16="http://schemas.microsoft.com/office/drawing/2014/main" id="{6C2D538F-9700-874D-98E1-1F3BD647AD5A}"/>
              </a:ext>
            </a:extLst>
          </p:cNvPr>
          <p:cNvSpPr txBox="1"/>
          <p:nvPr/>
        </p:nvSpPr>
        <p:spPr>
          <a:xfrm>
            <a:off x="34794871" y="3604055"/>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A</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pic>
        <p:nvPicPr>
          <p:cNvPr id="267" name="Picture 266">
            <a:extLst>
              <a:ext uri="{FF2B5EF4-FFF2-40B4-BE49-F238E27FC236}">
                <a16:creationId xmlns:a16="http://schemas.microsoft.com/office/drawing/2014/main" id="{99046E4F-C449-E245-ADA1-23132EA7D280}"/>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3019539" y="27551008"/>
            <a:ext cx="914400" cy="914400"/>
          </a:xfrm>
          <a:prstGeom prst="ellipse">
            <a:avLst/>
          </a:prstGeom>
          <a:ln w="73025">
            <a:solidFill>
              <a:srgbClr val="FFFFFF"/>
            </a:solidFill>
          </a:ln>
        </p:spPr>
      </p:pic>
      <p:pic>
        <p:nvPicPr>
          <p:cNvPr id="268" name="Picture 267">
            <a:extLst>
              <a:ext uri="{FF2B5EF4-FFF2-40B4-BE49-F238E27FC236}">
                <a16:creationId xmlns:a16="http://schemas.microsoft.com/office/drawing/2014/main" id="{FD0E0DBC-2AF0-C547-8F98-0A2A913492D3}"/>
              </a:ext>
            </a:extLst>
          </p:cNvPr>
          <p:cNvPicPr>
            <a:picLocks noChangeAspect="1"/>
          </p:cNvPicPr>
          <p:nvPr/>
        </p:nvPicPr>
        <p:blipFill rotWithShape="1">
          <a:blip r:embed="rId26"/>
          <a:srcRect l="4040" t="9308" r="1706" b="19993"/>
          <a:stretch/>
        </p:blipFill>
        <p:spPr>
          <a:xfrm>
            <a:off x="23019598" y="23988253"/>
            <a:ext cx="914283" cy="914400"/>
          </a:xfrm>
          <a:prstGeom prst="ellipse">
            <a:avLst/>
          </a:prstGeom>
          <a:ln w="73025">
            <a:solidFill>
              <a:srgbClr val="FFFFFF"/>
            </a:solidFill>
          </a:ln>
        </p:spPr>
      </p:pic>
      <p:sp>
        <p:nvSpPr>
          <p:cNvPr id="16" name="Rectangle 15">
            <a:extLst>
              <a:ext uri="{FF2B5EF4-FFF2-40B4-BE49-F238E27FC236}">
                <a16:creationId xmlns:a16="http://schemas.microsoft.com/office/drawing/2014/main" id="{A4BB3838-B7F0-3D41-A501-762D2FEB4852}"/>
              </a:ext>
            </a:extLst>
          </p:cNvPr>
          <p:cNvSpPr>
            <a:spLocks noChangeAspect="1"/>
          </p:cNvSpPr>
          <p:nvPr/>
        </p:nvSpPr>
        <p:spPr>
          <a:xfrm>
            <a:off x="23112008" y="21202014"/>
            <a:ext cx="729506" cy="164592"/>
          </a:xfrm>
          <a:prstGeom prst="rect">
            <a:avLst/>
          </a:prstGeom>
          <a:solidFill>
            <a:srgbClr val="D31F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i="1" dirty="0">
                <a:solidFill>
                  <a:schemeClr val="bg1"/>
                </a:solidFill>
                <a:latin typeface="Lato" panose="020F0502020204030203" pitchFamily="34" charset="0"/>
                <a:ea typeface="Lato" panose="020F0502020204030203" pitchFamily="34" charset="0"/>
                <a:cs typeface="Lato" panose="020F0502020204030203" pitchFamily="34" charset="0"/>
              </a:rPr>
              <a:t>Expansion</a:t>
            </a:r>
          </a:p>
        </p:txBody>
      </p:sp>
      <p:sp>
        <p:nvSpPr>
          <p:cNvPr id="270" name="Rectangle 269">
            <a:extLst>
              <a:ext uri="{FF2B5EF4-FFF2-40B4-BE49-F238E27FC236}">
                <a16:creationId xmlns:a16="http://schemas.microsoft.com/office/drawing/2014/main" id="{93ACB7FD-DD0A-4B47-84BC-AE411FD0519F}"/>
              </a:ext>
            </a:extLst>
          </p:cNvPr>
          <p:cNvSpPr>
            <a:spLocks noChangeAspect="1"/>
          </p:cNvSpPr>
          <p:nvPr/>
        </p:nvSpPr>
        <p:spPr>
          <a:xfrm>
            <a:off x="23111986" y="24842863"/>
            <a:ext cx="729506" cy="164592"/>
          </a:xfrm>
          <a:prstGeom prst="rect">
            <a:avLst/>
          </a:prstGeom>
          <a:solidFill>
            <a:srgbClr val="D31F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i="1" dirty="0">
                <a:solidFill>
                  <a:schemeClr val="bg1"/>
                </a:solidFill>
                <a:latin typeface="Lato" panose="020F0502020204030203" pitchFamily="34" charset="0"/>
                <a:ea typeface="Lato" panose="020F0502020204030203" pitchFamily="34" charset="0"/>
                <a:cs typeface="Lato" panose="020F0502020204030203" pitchFamily="34" charset="0"/>
              </a:rPr>
              <a:t>Reduction</a:t>
            </a:r>
          </a:p>
        </p:txBody>
      </p:sp>
      <p:sp>
        <p:nvSpPr>
          <p:cNvPr id="271" name="Rectangle 270">
            <a:extLst>
              <a:ext uri="{FF2B5EF4-FFF2-40B4-BE49-F238E27FC236}">
                <a16:creationId xmlns:a16="http://schemas.microsoft.com/office/drawing/2014/main" id="{CF71D745-E2A4-7C4A-B454-35B578B0307C}"/>
              </a:ext>
            </a:extLst>
          </p:cNvPr>
          <p:cNvSpPr>
            <a:spLocks/>
          </p:cNvSpPr>
          <p:nvPr/>
        </p:nvSpPr>
        <p:spPr>
          <a:xfrm>
            <a:off x="23019446" y="28383112"/>
            <a:ext cx="914400" cy="164592"/>
          </a:xfrm>
          <a:prstGeom prst="rect">
            <a:avLst/>
          </a:prstGeom>
          <a:solidFill>
            <a:srgbClr val="D31F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i="1" dirty="0">
                <a:solidFill>
                  <a:schemeClr val="bg1"/>
                </a:solidFill>
                <a:latin typeface="Lato" panose="020F0502020204030203" pitchFamily="34" charset="0"/>
                <a:ea typeface="Lato" panose="020F0502020204030203" pitchFamily="34" charset="0"/>
                <a:cs typeface="Lato" panose="020F0502020204030203" pitchFamily="34" charset="0"/>
              </a:rPr>
              <a:t>N-Range Shift</a:t>
            </a:r>
          </a:p>
        </p:txBody>
      </p:sp>
      <p:grpSp>
        <p:nvGrpSpPr>
          <p:cNvPr id="59" name="Group 58">
            <a:extLst>
              <a:ext uri="{FF2B5EF4-FFF2-40B4-BE49-F238E27FC236}">
                <a16:creationId xmlns:a16="http://schemas.microsoft.com/office/drawing/2014/main" id="{7DBE43E5-A71C-AB4C-AB52-BA097D5D22E0}"/>
              </a:ext>
            </a:extLst>
          </p:cNvPr>
          <p:cNvGrpSpPr>
            <a:grpSpLocks noChangeAspect="1"/>
          </p:cNvGrpSpPr>
          <p:nvPr/>
        </p:nvGrpSpPr>
        <p:grpSpPr>
          <a:xfrm>
            <a:off x="22248575" y="20495553"/>
            <a:ext cx="4251022" cy="3328932"/>
            <a:chOff x="25482728" y="24986985"/>
            <a:chExt cx="5211049" cy="4080719"/>
          </a:xfrm>
        </p:grpSpPr>
        <p:sp>
          <p:nvSpPr>
            <p:cNvPr id="272" name="TextBox 271">
              <a:extLst>
                <a:ext uri="{FF2B5EF4-FFF2-40B4-BE49-F238E27FC236}">
                  <a16:creationId xmlns:a16="http://schemas.microsoft.com/office/drawing/2014/main" id="{A8E74EBD-0413-E443-8478-C5B5DAEAE3C2}"/>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273" name="TextBox 272">
              <a:extLst>
                <a:ext uri="{FF2B5EF4-FFF2-40B4-BE49-F238E27FC236}">
                  <a16:creationId xmlns:a16="http://schemas.microsoft.com/office/drawing/2014/main" id="{3F75A55C-F56E-564A-995A-7C71165133E5}"/>
                </a:ext>
              </a:extLst>
            </p:cNvPr>
            <p:cNvSpPr txBox="1"/>
            <p:nvPr/>
          </p:nvSpPr>
          <p:spPr>
            <a:xfrm rot="16200000">
              <a:off x="24002753" y="26570318"/>
              <a:ext cx="3337234"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Latitude</a:t>
              </a:r>
              <a:endParaRPr lang="en-US" sz="1400" b="1" dirty="0">
                <a:solidFill>
                  <a:srgbClr val="D31F45"/>
                </a:solidFill>
              </a:endParaRPr>
            </a:p>
          </p:txBody>
        </p:sp>
        <p:sp>
          <p:nvSpPr>
            <p:cNvPr id="274" name="Rectangle 273">
              <a:extLst>
                <a:ext uri="{FF2B5EF4-FFF2-40B4-BE49-F238E27FC236}">
                  <a16:creationId xmlns:a16="http://schemas.microsoft.com/office/drawing/2014/main" id="{559DABA7-5F18-6640-9267-66E3C74289D5}"/>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275" name="Rectangle 274">
              <a:extLst>
                <a:ext uri="{FF2B5EF4-FFF2-40B4-BE49-F238E27FC236}">
                  <a16:creationId xmlns:a16="http://schemas.microsoft.com/office/drawing/2014/main" id="{B861547F-EAE5-D24B-B323-C98AFF5F61D9}"/>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276" name="Rectangle 275">
              <a:extLst>
                <a:ext uri="{FF2B5EF4-FFF2-40B4-BE49-F238E27FC236}">
                  <a16:creationId xmlns:a16="http://schemas.microsoft.com/office/drawing/2014/main" id="{BA459EDA-7AA6-4449-ABFD-475D607B59ED}"/>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277" name="Group 276">
            <a:extLst>
              <a:ext uri="{FF2B5EF4-FFF2-40B4-BE49-F238E27FC236}">
                <a16:creationId xmlns:a16="http://schemas.microsoft.com/office/drawing/2014/main" id="{EB05B332-7F2B-EE45-9102-B350D07AB13B}"/>
              </a:ext>
            </a:extLst>
          </p:cNvPr>
          <p:cNvGrpSpPr>
            <a:grpSpLocks noChangeAspect="1"/>
          </p:cNvGrpSpPr>
          <p:nvPr/>
        </p:nvGrpSpPr>
        <p:grpSpPr>
          <a:xfrm>
            <a:off x="26325780" y="20508602"/>
            <a:ext cx="3711412" cy="3328932"/>
            <a:chOff x="26144200" y="24986985"/>
            <a:chExt cx="4549577" cy="4080719"/>
          </a:xfrm>
        </p:grpSpPr>
        <p:sp>
          <p:nvSpPr>
            <p:cNvPr id="278" name="TextBox 277">
              <a:extLst>
                <a:ext uri="{FF2B5EF4-FFF2-40B4-BE49-F238E27FC236}">
                  <a16:creationId xmlns:a16="http://schemas.microsoft.com/office/drawing/2014/main" id="{14F75704-0378-7F44-81FB-8009D17AD5C7}"/>
                </a:ext>
              </a:extLst>
            </p:cNvPr>
            <p:cNvSpPr txBox="1">
              <a:spLocks noChangeAspect="1"/>
            </p:cNvSpPr>
            <p:nvPr/>
          </p:nvSpPr>
          <p:spPr>
            <a:xfrm>
              <a:off x="26144200" y="28690420"/>
              <a:ext cx="3250618"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280" name="Rectangle 279">
              <a:extLst>
                <a:ext uri="{FF2B5EF4-FFF2-40B4-BE49-F238E27FC236}">
                  <a16:creationId xmlns:a16="http://schemas.microsoft.com/office/drawing/2014/main" id="{6D53CF2C-D776-A449-B6A7-063AC68530F6}"/>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282" name="Rectangle 281">
              <a:extLst>
                <a:ext uri="{FF2B5EF4-FFF2-40B4-BE49-F238E27FC236}">
                  <a16:creationId xmlns:a16="http://schemas.microsoft.com/office/drawing/2014/main" id="{523F045B-3ED5-AC47-A494-3CF259F8619F}"/>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284" name="Rectangle 283">
              <a:extLst>
                <a:ext uri="{FF2B5EF4-FFF2-40B4-BE49-F238E27FC236}">
                  <a16:creationId xmlns:a16="http://schemas.microsoft.com/office/drawing/2014/main" id="{7B0B296D-2B4A-EB47-9095-C7683A65CCB7}"/>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286" name="Group 285">
            <a:extLst>
              <a:ext uri="{FF2B5EF4-FFF2-40B4-BE49-F238E27FC236}">
                <a16:creationId xmlns:a16="http://schemas.microsoft.com/office/drawing/2014/main" id="{87BCCD27-318A-CA48-A389-8891E655E6FD}"/>
              </a:ext>
            </a:extLst>
          </p:cNvPr>
          <p:cNvGrpSpPr>
            <a:grpSpLocks noChangeAspect="1"/>
          </p:cNvGrpSpPr>
          <p:nvPr/>
        </p:nvGrpSpPr>
        <p:grpSpPr>
          <a:xfrm>
            <a:off x="29979254" y="20862920"/>
            <a:ext cx="3550520" cy="2961533"/>
            <a:chOff x="26144201" y="25437355"/>
            <a:chExt cx="4352349" cy="3630349"/>
          </a:xfrm>
        </p:grpSpPr>
        <p:sp>
          <p:nvSpPr>
            <p:cNvPr id="290" name="TextBox 289">
              <a:extLst>
                <a:ext uri="{FF2B5EF4-FFF2-40B4-BE49-F238E27FC236}">
                  <a16:creationId xmlns:a16="http://schemas.microsoft.com/office/drawing/2014/main" id="{9D95D5E3-872B-B24B-B162-31DA9624DF0C}"/>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05" name="Rectangle 304">
              <a:extLst>
                <a:ext uri="{FF2B5EF4-FFF2-40B4-BE49-F238E27FC236}">
                  <a16:creationId xmlns:a16="http://schemas.microsoft.com/office/drawing/2014/main" id="{3914B9F7-93E1-DC4A-B4EE-DB152FCBD462}"/>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09" name="Rectangle 308">
              <a:extLst>
                <a:ext uri="{FF2B5EF4-FFF2-40B4-BE49-F238E27FC236}">
                  <a16:creationId xmlns:a16="http://schemas.microsoft.com/office/drawing/2014/main" id="{2D2807B1-7023-2C44-9C27-49F61F1B1D6D}"/>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15" name="Group 314">
            <a:extLst>
              <a:ext uri="{FF2B5EF4-FFF2-40B4-BE49-F238E27FC236}">
                <a16:creationId xmlns:a16="http://schemas.microsoft.com/office/drawing/2014/main" id="{FD02D5A5-C426-AC42-B315-097A536EB821}"/>
              </a:ext>
            </a:extLst>
          </p:cNvPr>
          <p:cNvGrpSpPr>
            <a:grpSpLocks noChangeAspect="1"/>
          </p:cNvGrpSpPr>
          <p:nvPr/>
        </p:nvGrpSpPr>
        <p:grpSpPr>
          <a:xfrm>
            <a:off x="22253861" y="24044657"/>
            <a:ext cx="4251022" cy="3328932"/>
            <a:chOff x="25482728" y="24986985"/>
            <a:chExt cx="5211049" cy="4080719"/>
          </a:xfrm>
        </p:grpSpPr>
        <p:sp>
          <p:nvSpPr>
            <p:cNvPr id="316" name="TextBox 315">
              <a:extLst>
                <a:ext uri="{FF2B5EF4-FFF2-40B4-BE49-F238E27FC236}">
                  <a16:creationId xmlns:a16="http://schemas.microsoft.com/office/drawing/2014/main" id="{AE2F2B00-304C-1448-AE3C-545EEC902AEE}"/>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21" name="TextBox 320">
              <a:extLst>
                <a:ext uri="{FF2B5EF4-FFF2-40B4-BE49-F238E27FC236}">
                  <a16:creationId xmlns:a16="http://schemas.microsoft.com/office/drawing/2014/main" id="{8183E9F2-83ED-CA40-832D-79863919EC66}"/>
                </a:ext>
              </a:extLst>
            </p:cNvPr>
            <p:cNvSpPr txBox="1"/>
            <p:nvPr/>
          </p:nvSpPr>
          <p:spPr>
            <a:xfrm rot="16200000">
              <a:off x="24002753" y="26570318"/>
              <a:ext cx="3337234"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Latitude</a:t>
              </a:r>
              <a:endParaRPr lang="en-US" sz="1400" b="1" dirty="0">
                <a:solidFill>
                  <a:srgbClr val="D31F45"/>
                </a:solidFill>
              </a:endParaRPr>
            </a:p>
          </p:txBody>
        </p:sp>
        <p:sp>
          <p:nvSpPr>
            <p:cNvPr id="333" name="Rectangle 332">
              <a:extLst>
                <a:ext uri="{FF2B5EF4-FFF2-40B4-BE49-F238E27FC236}">
                  <a16:creationId xmlns:a16="http://schemas.microsoft.com/office/drawing/2014/main" id="{3EB5D8D8-5E29-234E-B4CE-87CB01180194}"/>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334" name="Rectangle 333">
              <a:extLst>
                <a:ext uri="{FF2B5EF4-FFF2-40B4-BE49-F238E27FC236}">
                  <a16:creationId xmlns:a16="http://schemas.microsoft.com/office/drawing/2014/main" id="{386FB186-466E-064A-AB32-48519B6CBE92}"/>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39" name="Rectangle 338">
              <a:extLst>
                <a:ext uri="{FF2B5EF4-FFF2-40B4-BE49-F238E27FC236}">
                  <a16:creationId xmlns:a16="http://schemas.microsoft.com/office/drawing/2014/main" id="{C4BD83B8-3B77-9F49-9913-B94CD619AE92}"/>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44" name="Group 343">
            <a:extLst>
              <a:ext uri="{FF2B5EF4-FFF2-40B4-BE49-F238E27FC236}">
                <a16:creationId xmlns:a16="http://schemas.microsoft.com/office/drawing/2014/main" id="{8EBD61AE-AC25-DA49-AAC5-8EF6A0CD70CD}"/>
              </a:ext>
            </a:extLst>
          </p:cNvPr>
          <p:cNvGrpSpPr>
            <a:grpSpLocks noChangeAspect="1"/>
          </p:cNvGrpSpPr>
          <p:nvPr/>
        </p:nvGrpSpPr>
        <p:grpSpPr>
          <a:xfrm>
            <a:off x="26331066" y="24057706"/>
            <a:ext cx="3711412" cy="3328932"/>
            <a:chOff x="26144200" y="24986985"/>
            <a:chExt cx="4549577" cy="4080719"/>
          </a:xfrm>
        </p:grpSpPr>
        <p:sp>
          <p:nvSpPr>
            <p:cNvPr id="349" name="TextBox 348">
              <a:extLst>
                <a:ext uri="{FF2B5EF4-FFF2-40B4-BE49-F238E27FC236}">
                  <a16:creationId xmlns:a16="http://schemas.microsoft.com/office/drawing/2014/main" id="{184EAA37-6AC9-EB49-AD87-7F5402C319EC}"/>
                </a:ext>
              </a:extLst>
            </p:cNvPr>
            <p:cNvSpPr txBox="1">
              <a:spLocks noChangeAspect="1"/>
            </p:cNvSpPr>
            <p:nvPr/>
          </p:nvSpPr>
          <p:spPr>
            <a:xfrm>
              <a:off x="26144200" y="28690420"/>
              <a:ext cx="3250618"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50" name="Rectangle 349">
              <a:extLst>
                <a:ext uri="{FF2B5EF4-FFF2-40B4-BE49-F238E27FC236}">
                  <a16:creationId xmlns:a16="http://schemas.microsoft.com/office/drawing/2014/main" id="{D2FBA514-4D85-E742-B64C-777D871BBCC5}"/>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351" name="Rectangle 350">
              <a:extLst>
                <a:ext uri="{FF2B5EF4-FFF2-40B4-BE49-F238E27FC236}">
                  <a16:creationId xmlns:a16="http://schemas.microsoft.com/office/drawing/2014/main" id="{7A8D6954-8C92-664D-AA3D-DAEDDD76897F}"/>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52" name="Rectangle 351">
              <a:extLst>
                <a:ext uri="{FF2B5EF4-FFF2-40B4-BE49-F238E27FC236}">
                  <a16:creationId xmlns:a16="http://schemas.microsoft.com/office/drawing/2014/main" id="{9928E651-58BD-074D-AD35-E6DC0A8858D3}"/>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53" name="Group 352">
            <a:extLst>
              <a:ext uri="{FF2B5EF4-FFF2-40B4-BE49-F238E27FC236}">
                <a16:creationId xmlns:a16="http://schemas.microsoft.com/office/drawing/2014/main" id="{A5FA1021-3068-B444-90C0-89AE6B00CD82}"/>
              </a:ext>
            </a:extLst>
          </p:cNvPr>
          <p:cNvGrpSpPr>
            <a:grpSpLocks noChangeAspect="1"/>
          </p:cNvGrpSpPr>
          <p:nvPr/>
        </p:nvGrpSpPr>
        <p:grpSpPr>
          <a:xfrm>
            <a:off x="29984540" y="24412024"/>
            <a:ext cx="3550520" cy="2961533"/>
            <a:chOff x="26144201" y="25437355"/>
            <a:chExt cx="4352349" cy="3630349"/>
          </a:xfrm>
        </p:grpSpPr>
        <p:sp>
          <p:nvSpPr>
            <p:cNvPr id="354" name="TextBox 353">
              <a:extLst>
                <a:ext uri="{FF2B5EF4-FFF2-40B4-BE49-F238E27FC236}">
                  <a16:creationId xmlns:a16="http://schemas.microsoft.com/office/drawing/2014/main" id="{E4279BA8-8835-064B-B3F2-9F121DC0FFB9}"/>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59" name="Rectangle 358">
              <a:extLst>
                <a:ext uri="{FF2B5EF4-FFF2-40B4-BE49-F238E27FC236}">
                  <a16:creationId xmlns:a16="http://schemas.microsoft.com/office/drawing/2014/main" id="{D9DC2FD3-DDEC-F54D-B11C-208881477295}"/>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60" name="Rectangle 359">
              <a:extLst>
                <a:ext uri="{FF2B5EF4-FFF2-40B4-BE49-F238E27FC236}">
                  <a16:creationId xmlns:a16="http://schemas.microsoft.com/office/drawing/2014/main" id="{5D8171E9-07E3-EB4D-A00B-6C3D11EFE63A}"/>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61" name="Group 360">
            <a:extLst>
              <a:ext uri="{FF2B5EF4-FFF2-40B4-BE49-F238E27FC236}">
                <a16:creationId xmlns:a16="http://schemas.microsoft.com/office/drawing/2014/main" id="{54BA1A6B-F1EF-7042-ABAD-64CE8C2E221B}"/>
              </a:ext>
            </a:extLst>
          </p:cNvPr>
          <p:cNvGrpSpPr>
            <a:grpSpLocks noChangeAspect="1"/>
          </p:cNvGrpSpPr>
          <p:nvPr/>
        </p:nvGrpSpPr>
        <p:grpSpPr>
          <a:xfrm>
            <a:off x="22250868" y="27621431"/>
            <a:ext cx="4251022" cy="3328932"/>
            <a:chOff x="25482728" y="24986985"/>
            <a:chExt cx="5211049" cy="4080719"/>
          </a:xfrm>
        </p:grpSpPr>
        <p:sp>
          <p:nvSpPr>
            <p:cNvPr id="362" name="TextBox 361">
              <a:extLst>
                <a:ext uri="{FF2B5EF4-FFF2-40B4-BE49-F238E27FC236}">
                  <a16:creationId xmlns:a16="http://schemas.microsoft.com/office/drawing/2014/main" id="{59014377-0ED0-CB49-8F26-D41AE7A1BC74}"/>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63" name="TextBox 362">
              <a:extLst>
                <a:ext uri="{FF2B5EF4-FFF2-40B4-BE49-F238E27FC236}">
                  <a16:creationId xmlns:a16="http://schemas.microsoft.com/office/drawing/2014/main" id="{3F63E1A1-B2BE-1F40-91CC-932F711C19BF}"/>
                </a:ext>
              </a:extLst>
            </p:cNvPr>
            <p:cNvSpPr txBox="1"/>
            <p:nvPr/>
          </p:nvSpPr>
          <p:spPr>
            <a:xfrm rot="16200000">
              <a:off x="24002753" y="26570318"/>
              <a:ext cx="3337234"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Latitude</a:t>
              </a:r>
              <a:endParaRPr lang="en-US" sz="1400" b="1" dirty="0">
                <a:solidFill>
                  <a:srgbClr val="D31F45"/>
                </a:solidFill>
              </a:endParaRPr>
            </a:p>
          </p:txBody>
        </p:sp>
        <p:sp>
          <p:nvSpPr>
            <p:cNvPr id="364" name="Rectangle 363">
              <a:extLst>
                <a:ext uri="{FF2B5EF4-FFF2-40B4-BE49-F238E27FC236}">
                  <a16:creationId xmlns:a16="http://schemas.microsoft.com/office/drawing/2014/main" id="{2BE120D1-FAB6-0C47-99F6-46C193D3AA1D}"/>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369" name="Rectangle 368">
              <a:extLst>
                <a:ext uri="{FF2B5EF4-FFF2-40B4-BE49-F238E27FC236}">
                  <a16:creationId xmlns:a16="http://schemas.microsoft.com/office/drawing/2014/main" id="{E9200F26-53C5-6D41-95FA-721A342300F8}"/>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70" name="Rectangle 369">
              <a:extLst>
                <a:ext uri="{FF2B5EF4-FFF2-40B4-BE49-F238E27FC236}">
                  <a16:creationId xmlns:a16="http://schemas.microsoft.com/office/drawing/2014/main" id="{4B27069F-83A0-4548-8AEA-E8870A56DF78}"/>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71" name="Group 370">
            <a:extLst>
              <a:ext uri="{FF2B5EF4-FFF2-40B4-BE49-F238E27FC236}">
                <a16:creationId xmlns:a16="http://schemas.microsoft.com/office/drawing/2014/main" id="{E5D67FB3-A24D-1443-9E0A-CC952D9935E2}"/>
              </a:ext>
            </a:extLst>
          </p:cNvPr>
          <p:cNvGrpSpPr>
            <a:grpSpLocks noChangeAspect="1"/>
          </p:cNvGrpSpPr>
          <p:nvPr/>
        </p:nvGrpSpPr>
        <p:grpSpPr>
          <a:xfrm>
            <a:off x="26328073" y="27634480"/>
            <a:ext cx="3711412" cy="3328932"/>
            <a:chOff x="26144200" y="24986985"/>
            <a:chExt cx="4549577" cy="4080719"/>
          </a:xfrm>
        </p:grpSpPr>
        <p:sp>
          <p:nvSpPr>
            <p:cNvPr id="372" name="TextBox 371">
              <a:extLst>
                <a:ext uri="{FF2B5EF4-FFF2-40B4-BE49-F238E27FC236}">
                  <a16:creationId xmlns:a16="http://schemas.microsoft.com/office/drawing/2014/main" id="{CB74BD1C-9FD0-5A4A-AA87-105EFC9899DD}"/>
                </a:ext>
              </a:extLst>
            </p:cNvPr>
            <p:cNvSpPr txBox="1">
              <a:spLocks noChangeAspect="1"/>
            </p:cNvSpPr>
            <p:nvPr/>
          </p:nvSpPr>
          <p:spPr>
            <a:xfrm>
              <a:off x="26144200" y="28690420"/>
              <a:ext cx="3250618"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73" name="Rectangle 372">
              <a:extLst>
                <a:ext uri="{FF2B5EF4-FFF2-40B4-BE49-F238E27FC236}">
                  <a16:creationId xmlns:a16="http://schemas.microsoft.com/office/drawing/2014/main" id="{313B573D-32AB-AF45-A670-B77699A5B288}"/>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374" name="Rectangle 373">
              <a:extLst>
                <a:ext uri="{FF2B5EF4-FFF2-40B4-BE49-F238E27FC236}">
                  <a16:creationId xmlns:a16="http://schemas.microsoft.com/office/drawing/2014/main" id="{51115D18-4732-544F-9227-EE11D642F04C}"/>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75" name="Rectangle 374">
              <a:extLst>
                <a:ext uri="{FF2B5EF4-FFF2-40B4-BE49-F238E27FC236}">
                  <a16:creationId xmlns:a16="http://schemas.microsoft.com/office/drawing/2014/main" id="{30C3C9D1-241A-4A4D-8B9D-07BCF9B0AEE8}"/>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76" name="Group 375">
            <a:extLst>
              <a:ext uri="{FF2B5EF4-FFF2-40B4-BE49-F238E27FC236}">
                <a16:creationId xmlns:a16="http://schemas.microsoft.com/office/drawing/2014/main" id="{DDD90845-71BC-844E-8D1F-D5352E8CFF9A}"/>
              </a:ext>
            </a:extLst>
          </p:cNvPr>
          <p:cNvGrpSpPr>
            <a:grpSpLocks noChangeAspect="1"/>
          </p:cNvGrpSpPr>
          <p:nvPr/>
        </p:nvGrpSpPr>
        <p:grpSpPr>
          <a:xfrm>
            <a:off x="29981547" y="27988798"/>
            <a:ext cx="3550520" cy="2961533"/>
            <a:chOff x="26144201" y="25437355"/>
            <a:chExt cx="4352349" cy="3630349"/>
          </a:xfrm>
        </p:grpSpPr>
        <p:sp>
          <p:nvSpPr>
            <p:cNvPr id="377" name="TextBox 376">
              <a:extLst>
                <a:ext uri="{FF2B5EF4-FFF2-40B4-BE49-F238E27FC236}">
                  <a16:creationId xmlns:a16="http://schemas.microsoft.com/office/drawing/2014/main" id="{951C29F7-D58C-874D-BFC9-3C9A3D7B5778}"/>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79" name="Rectangle 378">
              <a:extLst>
                <a:ext uri="{FF2B5EF4-FFF2-40B4-BE49-F238E27FC236}">
                  <a16:creationId xmlns:a16="http://schemas.microsoft.com/office/drawing/2014/main" id="{86023483-19C6-A245-AC6E-1FF32CEDD300}"/>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80" name="Rectangle 379">
              <a:extLst>
                <a:ext uri="{FF2B5EF4-FFF2-40B4-BE49-F238E27FC236}">
                  <a16:creationId xmlns:a16="http://schemas.microsoft.com/office/drawing/2014/main" id="{C615DFEA-0519-5346-916A-34811B9A91B9}"/>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sp>
        <p:nvSpPr>
          <p:cNvPr id="381" name="TextBox 380">
            <a:extLst>
              <a:ext uri="{FF2B5EF4-FFF2-40B4-BE49-F238E27FC236}">
                <a16:creationId xmlns:a16="http://schemas.microsoft.com/office/drawing/2014/main" id="{2A9AE70A-A47B-1A48-8E61-2D835F22CD6B}"/>
              </a:ext>
            </a:extLst>
          </p:cNvPr>
          <p:cNvSpPr txBox="1"/>
          <p:nvPr/>
        </p:nvSpPr>
        <p:spPr>
          <a:xfrm rot="16200000">
            <a:off x="36409400" y="27499429"/>
            <a:ext cx="1855385" cy="658642"/>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AUTHORS</a:t>
            </a:r>
          </a:p>
        </p:txBody>
      </p:sp>
      <p:sp>
        <p:nvSpPr>
          <p:cNvPr id="235" name="Freeform 234">
            <a:extLst>
              <a:ext uri="{FF2B5EF4-FFF2-40B4-BE49-F238E27FC236}">
                <a16:creationId xmlns:a16="http://schemas.microsoft.com/office/drawing/2014/main" id="{482065A3-D410-9446-90B7-DC6EC11B8417}"/>
              </a:ext>
            </a:extLst>
          </p:cNvPr>
          <p:cNvSpPr/>
          <p:nvPr/>
        </p:nvSpPr>
        <p:spPr>
          <a:xfrm rot="10800000" flipH="1">
            <a:off x="9911079" y="14227782"/>
            <a:ext cx="0" cy="5989320"/>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 name="connsiteX0" fmla="*/ 0 w 3426663"/>
              <a:gd name="connsiteY0" fmla="*/ 0 h 5477739"/>
              <a:gd name="connsiteX1" fmla="*/ 0 w 3426663"/>
              <a:gd name="connsiteY1" fmla="*/ 5174429 h 5477739"/>
              <a:gd name="connsiteX2" fmla="*/ 376517 w 3426663"/>
              <a:gd name="connsiteY2" fmla="*/ 5411097 h 5477739"/>
              <a:gd name="connsiteX3" fmla="*/ 3426663 w 3426663"/>
              <a:gd name="connsiteY3" fmla="*/ 5477739 h 5477739"/>
              <a:gd name="connsiteX0" fmla="*/ 0 w 376517"/>
              <a:gd name="connsiteY0" fmla="*/ 0 h 5411097"/>
              <a:gd name="connsiteX1" fmla="*/ 0 w 376517"/>
              <a:gd name="connsiteY1" fmla="*/ 5174429 h 5411097"/>
              <a:gd name="connsiteX2" fmla="*/ 376517 w 376517"/>
              <a:gd name="connsiteY2" fmla="*/ 5411097 h 5411097"/>
              <a:gd name="connsiteX0" fmla="*/ 0 w 3814393"/>
              <a:gd name="connsiteY0" fmla="*/ 0 h 5557710"/>
              <a:gd name="connsiteX1" fmla="*/ 0 w 3814393"/>
              <a:gd name="connsiteY1" fmla="*/ 5174429 h 5557710"/>
              <a:gd name="connsiteX2" fmla="*/ 3814393 w 3814393"/>
              <a:gd name="connsiteY2" fmla="*/ 5557710 h 5557710"/>
              <a:gd name="connsiteX0" fmla="*/ 0 w 0"/>
              <a:gd name="connsiteY0" fmla="*/ 0 h 5174429"/>
              <a:gd name="connsiteX1" fmla="*/ 0 w 0"/>
              <a:gd name="connsiteY1" fmla="*/ 5174429 h 5174429"/>
            </a:gdLst>
            <a:ahLst/>
            <a:cxnLst>
              <a:cxn ang="0">
                <a:pos x="connsiteX0" y="connsiteY0"/>
              </a:cxn>
              <a:cxn ang="0">
                <a:pos x="connsiteX1" y="connsiteY1"/>
              </a:cxn>
            </a:cxnLst>
            <a:rect l="l" t="t" r="r" b="b"/>
            <a:pathLst>
              <a:path h="5174429">
                <a:moveTo>
                  <a:pt x="0" y="0"/>
                </a:moveTo>
                <a:lnTo>
                  <a:pt x="0" y="5174429"/>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a:extLst>
              <a:ext uri="{FF2B5EF4-FFF2-40B4-BE49-F238E27FC236}">
                <a16:creationId xmlns:a16="http://schemas.microsoft.com/office/drawing/2014/main" id="{ECDCE811-369B-D445-89DF-1220C59BE429}"/>
              </a:ext>
            </a:extLst>
          </p:cNvPr>
          <p:cNvSpPr/>
          <p:nvPr/>
        </p:nvSpPr>
        <p:spPr>
          <a:xfrm>
            <a:off x="9878483" y="14033994"/>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TextBox 236">
            <a:extLst>
              <a:ext uri="{FF2B5EF4-FFF2-40B4-BE49-F238E27FC236}">
                <a16:creationId xmlns:a16="http://schemas.microsoft.com/office/drawing/2014/main" id="{7105EF5F-5871-6E4A-B94D-5CA690D5FE00}"/>
              </a:ext>
            </a:extLst>
          </p:cNvPr>
          <p:cNvSpPr txBox="1"/>
          <p:nvPr/>
        </p:nvSpPr>
        <p:spPr>
          <a:xfrm>
            <a:off x="1019608" y="1044800"/>
            <a:ext cx="9235507" cy="2554545"/>
          </a:xfrm>
          <a:prstGeom prst="rect">
            <a:avLst/>
          </a:prstGeom>
          <a:noFill/>
        </p:spPr>
        <p:txBody>
          <a:bodyPr wrap="square" rtlCol="0">
            <a:spAutoFit/>
          </a:bodyPr>
          <a:lstStyle/>
          <a:p>
            <a:r>
              <a:rPr lang="en-US" sz="4000" spc="300" dirty="0">
                <a:solidFill>
                  <a:srgbClr val="D31F45"/>
                </a:solidFill>
                <a:latin typeface="Bebas Neue" panose="020B0606020202050201" pitchFamily="34" charset="77"/>
                <a:ea typeface="Lato" panose="020F0502020204030203" pitchFamily="34" charset="0"/>
                <a:cs typeface="Lato" panose="020F0502020204030203" pitchFamily="34" charset="0"/>
              </a:rPr>
              <a:t>Predicting the responses of Northern Gulf of Mexico coastal dune plant communities to climate change using ecological niche modeling</a:t>
            </a:r>
          </a:p>
        </p:txBody>
      </p:sp>
      <p:pic>
        <p:nvPicPr>
          <p:cNvPr id="12" name="Picture 11">
            <a:extLst>
              <a:ext uri="{FF2B5EF4-FFF2-40B4-BE49-F238E27FC236}">
                <a16:creationId xmlns:a16="http://schemas.microsoft.com/office/drawing/2014/main" id="{B41429C0-B4A5-904C-9BFD-2A1544D9F129}"/>
              </a:ext>
            </a:extLst>
          </p:cNvPr>
          <p:cNvPicPr>
            <a:picLocks noChangeAspect="1"/>
          </p:cNvPicPr>
          <p:nvPr/>
        </p:nvPicPr>
        <p:blipFill>
          <a:blip r:embed="rId46">
            <a:extLst>
              <a:ext uri="{28A0092B-C50C-407E-A947-70E740481C1C}">
                <a14:useLocalDpi xmlns:a14="http://schemas.microsoft.com/office/drawing/2010/main" val="0"/>
              </a:ext>
            </a:extLst>
          </a:blip>
          <a:stretch>
            <a:fillRect/>
          </a:stretch>
        </p:blipFill>
        <p:spPr>
          <a:xfrm>
            <a:off x="37123381" y="29947873"/>
            <a:ext cx="1618488" cy="1618488"/>
          </a:xfrm>
          <a:prstGeom prst="rect">
            <a:avLst/>
          </a:prstGeom>
        </p:spPr>
      </p:pic>
    </p:spTree>
    <p:extLst>
      <p:ext uri="{BB962C8B-B14F-4D97-AF65-F5344CB8AC3E}">
        <p14:creationId xmlns:p14="http://schemas.microsoft.com/office/powerpoint/2010/main" val="2042682582"/>
      </p:ext>
    </p:extLst>
  </p:cSld>
  <p:clrMapOvr>
    <a:masterClrMapping/>
  </p:clrMapOvr>
</p:sld>
</file>

<file path=ppt/theme/theme1.xml><?xml version="1.0" encoding="utf-8"?>
<a:theme xmlns:a="http://schemas.openxmlformats.org/drawingml/2006/main" name="36x48-Template - One center panel">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3762</TotalTime>
  <Words>2341</Words>
  <Application>Microsoft Macintosh PowerPoint</Application>
  <PresentationFormat>Custom</PresentationFormat>
  <Paragraphs>360</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Bebas Neue</vt:lpstr>
      <vt:lpstr>Calibri</vt:lpstr>
      <vt:lpstr>Courier New</vt:lpstr>
      <vt:lpstr>Lato</vt:lpstr>
      <vt:lpstr>Trebuchet MS</vt:lpstr>
      <vt:lpstr>Wingdings</vt:lpstr>
      <vt:lpstr>36x48-Template - One center panel</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Justin Bagley</cp:lastModifiedBy>
  <cp:revision>157</cp:revision>
  <dcterms:created xsi:type="dcterms:W3CDTF">2012-02-03T19:11:35Z</dcterms:created>
  <dcterms:modified xsi:type="dcterms:W3CDTF">2022-02-27T15:52:59Z</dcterms:modified>
</cp:coreProperties>
</file>

<file path=docProps/thumbnail.jpeg>
</file>